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gwiddyon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bc489f2f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bc489f2f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rgbClr val="595959"/>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t/>
            </a:r>
            <a:endParaRPr sz="900">
              <a:solidFill>
                <a:srgbClr val="595959"/>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Simulation of single nanoresonance of one cube and colors are intensity of the field, increase of intensity in the corners of cube, lightning rod effect — one reason why nanocubes work how they do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ED7A40"/>
                </a:solidFill>
              </a:rPr>
              <a:t>A reason why nanocubes enable photonic enhancement is because the electromagnetic field is more intense at the corners of the cube - the lightning-rod effect. Nanocube size and film-cube separation impact where plasmonic resonances occur.</a:t>
            </a:r>
            <a:endParaRPr sz="900">
              <a:solidFill>
                <a:srgbClr val="ED7A40"/>
              </a:solidFill>
            </a:endParaRPr>
          </a:p>
          <a:p>
            <a:pPr indent="0" lvl="0" marL="0" rtl="0" algn="l">
              <a:lnSpc>
                <a:spcPct val="115000"/>
              </a:lnSpc>
              <a:spcBef>
                <a:spcPts val="0"/>
              </a:spcBef>
              <a:spcAft>
                <a:spcPts val="1200"/>
              </a:spcAft>
              <a:buClr>
                <a:schemeClr val="dk1"/>
              </a:buClr>
              <a:buSzPts val="1100"/>
              <a:buFont typeface="Arial"/>
              <a:buNone/>
            </a:pPr>
            <a:r>
              <a:rPr lang="en" sz="900">
                <a:solidFill>
                  <a:srgbClr val="ED7A40"/>
                </a:solidFill>
              </a:rPr>
              <a:t>The excitons of the emitter and plasmons of the nanocubes couple in a plasmonic cavity which focuses the emission fields into a mode volume. The mode volume impacts the probability of the field interacting with the emitter. A higher probability in this regard increases the probability of spontaneous emission and decreases the lifetime. The photons emit from the cavity and into free space, enhanced due to the weak coupling mechanism. </a:t>
            </a:r>
            <a:endParaRPr sz="900">
              <a:solidFill>
                <a:srgbClr val="ED7A4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8bc489f2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8bc489f2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BE5700"/>
              </a:buClr>
              <a:buSzPts val="1100"/>
              <a:buFont typeface="Arial"/>
              <a:buNone/>
            </a:pPr>
            <a:r>
              <a:rPr lang="en" sz="1000">
                <a:solidFill>
                  <a:srgbClr val="BE5700"/>
                </a:solidFill>
                <a:highlight>
                  <a:schemeClr val="lt1"/>
                </a:highlight>
                <a:latin typeface="Avenir"/>
                <a:ea typeface="Avenir"/>
                <a:cs typeface="Avenir"/>
                <a:sym typeface="Avenir"/>
              </a:rPr>
              <a:t>Upon imaging the sample using dark field spectroscopy, we are able to focus on the white light</a:t>
            </a:r>
            <a:endParaRPr sz="1000">
              <a:solidFill>
                <a:srgbClr val="BE5700"/>
              </a:solidFill>
              <a:highlight>
                <a:schemeClr val="lt1"/>
              </a:highlight>
              <a:latin typeface="Avenir"/>
              <a:ea typeface="Avenir"/>
              <a:cs typeface="Avenir"/>
              <a:sym typeface="Avenir"/>
            </a:endParaRPr>
          </a:p>
          <a:p>
            <a:pPr indent="0" lvl="0" marL="0" rtl="0" algn="ctr">
              <a:lnSpc>
                <a:spcPct val="115000"/>
              </a:lnSpc>
              <a:spcBef>
                <a:spcPts val="0"/>
              </a:spcBef>
              <a:spcAft>
                <a:spcPts val="0"/>
              </a:spcAft>
              <a:buClr>
                <a:srgbClr val="BE5700"/>
              </a:buClr>
              <a:buSzPts val="1100"/>
              <a:buFont typeface="Arial"/>
              <a:buNone/>
            </a:pPr>
            <a:r>
              <a:rPr lang="en" sz="1000">
                <a:solidFill>
                  <a:srgbClr val="BE5700"/>
                </a:solidFill>
                <a:highlight>
                  <a:schemeClr val="lt1"/>
                </a:highlight>
                <a:latin typeface="Avenir"/>
                <a:ea typeface="Avenir"/>
                <a:cs typeface="Avenir"/>
                <a:sym typeface="Avenir"/>
              </a:rPr>
              <a:t>scattering by the nanocavities and thus measure plasmonic resonances.</a:t>
            </a:r>
            <a:endParaRPr sz="1000">
              <a:solidFill>
                <a:schemeClr val="dk1"/>
              </a:solidFill>
              <a:latin typeface="Avenir"/>
              <a:ea typeface="Avenir"/>
              <a:cs typeface="Avenir"/>
              <a:sym typeface="Aveni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8cc671ad0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8cc671ad0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47045ec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47045ec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8d1c0fd750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8d1c0fd750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of interest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bc489f2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8bc489f2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Overlap between the plasmonic resonances and exciton excitation</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provides evidence for the coupling as it facilitates enhancement. Longer wavelengths are enhanced, and there is greater, non-uniform intensity enhancement along the nanocubes. Differently sized cubes enhance different parts of exciton spectrum. We see that the enhanced resonances have the same polarizations and spectral resonances as the plasmonic resonances.</a:t>
            </a:r>
            <a:endParaRPr sz="8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d1c0fd75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d1c0fd75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8d1c0fd75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8d1c0fd75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d1c0fd750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8d1c0fd750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8cc671ad0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8cc671ad0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28d1c0fd750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28d1c0fd750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ddaf6e80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ddaf6e80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What matters is coherence and its impact on the photonic field. We aim to enhance all photons in the emission. </a:t>
            </a:r>
            <a:endParaRPr sz="10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000">
                <a:solidFill>
                  <a:srgbClr val="595959"/>
                </a:solidFill>
              </a:rPr>
              <a:t>A process will impact a lower-probability event more than one with a higher probability since quantum efficiency has a lesser chance of being improved in the latter. </a:t>
            </a:r>
            <a:endParaRPr sz="1000">
              <a:solidFill>
                <a:srgbClr val="595959"/>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ddaf6e8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ddaf6e8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77fac422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77fac422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4ddaf6e8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4ddaf6e8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595959"/>
                </a:solidFill>
              </a:rPr>
              <a:t>Quantum emitters possess optical properties that are a result of an interplay between the energy levels of the emitter and its electromagnetic environment. Given a 2-level system, you can modify its decay rate by altering the environment.</a:t>
            </a:r>
            <a:endParaRPr sz="9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900">
                <a:solidFill>
                  <a:srgbClr val="595959"/>
                </a:solidFill>
              </a:rPr>
              <a:t>Quenching occurs when the emitter is too close to the metal so no photons within &lt; 4 nm from the metal surface are emitted. Thus, there is no optical coupling. This is a loss mechanism. </a:t>
            </a:r>
            <a:endParaRPr sz="900">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8bc489f2f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8bc489f2f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900">
                <a:solidFill>
                  <a:srgbClr val="595959"/>
                </a:solidFill>
              </a:rPr>
              <a:t> interaction between the excitons of the emitter and the plasmons of the nanoparticles</a:t>
            </a:r>
            <a:endParaRPr sz="9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ddaf6e80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ddaf6e80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A plasmon refers to a partially optical and partially electronic excitation. Plasmonic cavity has different modes; looks different than this</a:t>
            </a:r>
            <a:endParaRPr sz="1000">
              <a:solidFill>
                <a:srgbClr val="595959"/>
              </a:solidFill>
            </a:endParaRPr>
          </a:p>
          <a:p>
            <a:pPr indent="0" lvl="0" marL="0" rtl="0" algn="l">
              <a:lnSpc>
                <a:spcPct val="115000"/>
              </a:lnSpc>
              <a:spcBef>
                <a:spcPts val="1200"/>
              </a:spcBef>
              <a:spcAft>
                <a:spcPts val="0"/>
              </a:spcAft>
              <a:buNone/>
            </a:pPr>
            <a:r>
              <a:t/>
            </a:r>
            <a:endParaRPr sz="900">
              <a:solidFill>
                <a:srgbClr val="595959"/>
              </a:solidFill>
            </a:endParaRPr>
          </a:p>
          <a:p>
            <a:pPr indent="0" lvl="0" marL="0" rtl="0" algn="l">
              <a:lnSpc>
                <a:spcPct val="115000"/>
              </a:lnSpc>
              <a:spcBef>
                <a:spcPts val="1200"/>
              </a:spcBef>
              <a:spcAft>
                <a:spcPts val="1200"/>
              </a:spcAft>
              <a:buNone/>
            </a:pPr>
            <a:r>
              <a:t/>
            </a:r>
            <a:endParaRPr sz="900">
              <a:solidFill>
                <a:srgbClr val="59595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8d1c0fd750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8d1c0fd75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8d1c0fd750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8d1c0fd750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8d1c0fd75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8d1c0fd75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8d1c0fd750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8d1c0fd750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 name="Shape 8"/>
        <p:cNvGrpSpPr/>
        <p:nvPr/>
      </p:nvGrpSpPr>
      <p:grpSpPr>
        <a:xfrm>
          <a:off x="0" y="0"/>
          <a:ext cx="0" cy="0"/>
          <a:chOff x="0" y="0"/>
          <a:chExt cx="0" cy="0"/>
        </a:xfrm>
      </p:grpSpPr>
      <p:sp>
        <p:nvSpPr>
          <p:cNvPr id="9" name="Google Shape;9;p2"/>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2"/>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 name="Google Shape;10;p2"/>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spcBef>
                <a:spcPts val="360"/>
              </a:spcBef>
              <a:spcAft>
                <a:spcPts val="0"/>
              </a:spcAft>
              <a:buClr>
                <a:srgbClr val="D19888"/>
              </a:buClr>
              <a:buSzPts val="1800"/>
              <a:buNone/>
              <a:defRPr sz="1800">
                <a:solidFill>
                  <a:srgbClr val="D19888"/>
                </a:solidFill>
              </a:defRPr>
            </a:lvl2pPr>
            <a:lvl3pPr indent="-228600" lvl="2" marL="1371600" algn="l">
              <a:spcBef>
                <a:spcPts val="320"/>
              </a:spcBef>
              <a:spcAft>
                <a:spcPts val="0"/>
              </a:spcAft>
              <a:buClr>
                <a:srgbClr val="D19888"/>
              </a:buClr>
              <a:buSzPts val="1600"/>
              <a:buNone/>
              <a:defRPr sz="1600">
                <a:solidFill>
                  <a:srgbClr val="D19888"/>
                </a:solidFill>
              </a:defRPr>
            </a:lvl3pPr>
            <a:lvl4pPr indent="-228600" lvl="3" marL="1828800" algn="l">
              <a:spcBef>
                <a:spcPts val="280"/>
              </a:spcBef>
              <a:spcAft>
                <a:spcPts val="0"/>
              </a:spcAft>
              <a:buClr>
                <a:srgbClr val="D19888"/>
              </a:buClr>
              <a:buSzPts val="1400"/>
              <a:buNone/>
              <a:defRPr sz="1400">
                <a:solidFill>
                  <a:srgbClr val="D19888"/>
                </a:solidFill>
              </a:defRPr>
            </a:lvl4pPr>
            <a:lvl5pPr indent="-228600" lvl="4" marL="2286000" algn="l">
              <a:spcBef>
                <a:spcPts val="280"/>
              </a:spcBef>
              <a:spcAft>
                <a:spcPts val="0"/>
              </a:spcAft>
              <a:buClr>
                <a:srgbClr val="D19888"/>
              </a:buClr>
              <a:buSzPts val="1400"/>
              <a:buNone/>
              <a:defRPr sz="1400">
                <a:solidFill>
                  <a:srgbClr val="D19888"/>
                </a:solidFill>
              </a:defRPr>
            </a:lvl5pPr>
            <a:lvl6pPr indent="-228600" lvl="5" marL="2743200" algn="l">
              <a:spcBef>
                <a:spcPts val="280"/>
              </a:spcBef>
              <a:spcAft>
                <a:spcPts val="0"/>
              </a:spcAft>
              <a:buClr>
                <a:srgbClr val="D19888"/>
              </a:buClr>
              <a:buSzPts val="1400"/>
              <a:buNone/>
              <a:defRPr sz="1400">
                <a:solidFill>
                  <a:srgbClr val="D19888"/>
                </a:solidFill>
              </a:defRPr>
            </a:lvl6pPr>
            <a:lvl7pPr indent="-228600" lvl="6" marL="3200400" algn="l">
              <a:spcBef>
                <a:spcPts val="280"/>
              </a:spcBef>
              <a:spcAft>
                <a:spcPts val="0"/>
              </a:spcAft>
              <a:buClr>
                <a:srgbClr val="D19888"/>
              </a:buClr>
              <a:buSzPts val="1400"/>
              <a:buNone/>
              <a:defRPr sz="1400">
                <a:solidFill>
                  <a:srgbClr val="D19888"/>
                </a:solidFill>
              </a:defRPr>
            </a:lvl7pPr>
            <a:lvl8pPr indent="-228600" lvl="7" marL="3657600" algn="l">
              <a:spcBef>
                <a:spcPts val="280"/>
              </a:spcBef>
              <a:spcAft>
                <a:spcPts val="0"/>
              </a:spcAft>
              <a:buClr>
                <a:srgbClr val="D19888"/>
              </a:buClr>
              <a:buSzPts val="1400"/>
              <a:buNone/>
              <a:defRPr sz="1400">
                <a:solidFill>
                  <a:srgbClr val="D19888"/>
                </a:solidFill>
              </a:defRPr>
            </a:lvl8pPr>
            <a:lvl9pPr indent="-228600" lvl="8" marL="4114800" algn="l">
              <a:spcBef>
                <a:spcPts val="280"/>
              </a:spcBef>
              <a:spcAft>
                <a:spcPts val="0"/>
              </a:spcAft>
              <a:buClr>
                <a:srgbClr val="D19888"/>
              </a:buClr>
              <a:buSzPts val="1400"/>
              <a:buNone/>
              <a:defRPr sz="1400">
                <a:solidFill>
                  <a:srgbClr val="D19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457200" y="685800"/>
            <a:ext cx="8229600" cy="8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
          <p:cNvSpPr txBox="1"/>
          <p:nvPr>
            <p:ph idx="1" type="body"/>
          </p:nvPr>
        </p:nvSpPr>
        <p:spPr>
          <a:xfrm>
            <a:off x="457200" y="1682496"/>
            <a:ext cx="8229600" cy="2914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lt2"/>
              </a:buClr>
              <a:buSzPts val="1800"/>
              <a:buChar char="•"/>
              <a:defRPr/>
            </a:lvl1pPr>
            <a:lvl2pPr indent="-342900" lvl="1" marL="914400" algn="l">
              <a:spcBef>
                <a:spcPts val="360"/>
              </a:spcBef>
              <a:spcAft>
                <a:spcPts val="0"/>
              </a:spcAft>
              <a:buClr>
                <a:schemeClr val="lt2"/>
              </a:buClr>
              <a:buSzPts val="1800"/>
              <a:buChar char="–"/>
              <a:defRPr/>
            </a:lvl2pPr>
            <a:lvl3pPr indent="-342900" lvl="2" marL="1371600" algn="l">
              <a:spcBef>
                <a:spcPts val="360"/>
              </a:spcBef>
              <a:spcAft>
                <a:spcPts val="0"/>
              </a:spcAft>
              <a:buClr>
                <a:schemeClr val="lt2"/>
              </a:buClr>
              <a:buSzPts val="1800"/>
              <a:buChar char="•"/>
              <a:defRPr/>
            </a:lvl3pPr>
            <a:lvl4pPr indent="-342900" lvl="3" marL="1828800" algn="l">
              <a:spcBef>
                <a:spcPts val="360"/>
              </a:spcBef>
              <a:spcAft>
                <a:spcPts val="0"/>
              </a:spcAft>
              <a:buClr>
                <a:schemeClr val="lt2"/>
              </a:buClr>
              <a:buSzPts val="1800"/>
              <a:buChar char="–"/>
              <a:defRPr/>
            </a:lvl4pPr>
            <a:lvl5pPr indent="-342900" lvl="4" marL="2286000" algn="l">
              <a:spcBef>
                <a:spcPts val="360"/>
              </a:spcBef>
              <a:spcAft>
                <a:spcPts val="0"/>
              </a:spcAft>
              <a:buClr>
                <a:schemeClr val="lt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4"/>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4"/>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chemeClr val="lt2"/>
              </a:buClr>
              <a:buSzPts val="3200"/>
              <a:buNone/>
              <a:defRPr>
                <a:solidFill>
                  <a:schemeClr val="lt2"/>
                </a:solidFill>
              </a:defRPr>
            </a:lvl1pPr>
            <a:lvl2pPr lvl="1" algn="ctr">
              <a:spcBef>
                <a:spcPts val="560"/>
              </a:spcBef>
              <a:spcAft>
                <a:spcPts val="0"/>
              </a:spcAft>
              <a:buClr>
                <a:srgbClr val="D19888"/>
              </a:buClr>
              <a:buSzPts val="2800"/>
              <a:buNone/>
              <a:defRPr>
                <a:solidFill>
                  <a:srgbClr val="D19888"/>
                </a:solidFill>
              </a:defRPr>
            </a:lvl2pPr>
            <a:lvl3pPr lvl="2" algn="ctr">
              <a:spcBef>
                <a:spcPts val="480"/>
              </a:spcBef>
              <a:spcAft>
                <a:spcPts val="0"/>
              </a:spcAft>
              <a:buClr>
                <a:srgbClr val="D19888"/>
              </a:buClr>
              <a:buSzPts val="2400"/>
              <a:buNone/>
              <a:defRPr>
                <a:solidFill>
                  <a:srgbClr val="D19888"/>
                </a:solidFill>
              </a:defRPr>
            </a:lvl3pPr>
            <a:lvl4pPr lvl="3" algn="ctr">
              <a:spcBef>
                <a:spcPts val="400"/>
              </a:spcBef>
              <a:spcAft>
                <a:spcPts val="0"/>
              </a:spcAft>
              <a:buClr>
                <a:srgbClr val="D19888"/>
              </a:buClr>
              <a:buSzPts val="2000"/>
              <a:buNone/>
              <a:defRPr>
                <a:solidFill>
                  <a:srgbClr val="D19888"/>
                </a:solidFill>
              </a:defRPr>
            </a:lvl4pPr>
            <a:lvl5pPr lvl="4" algn="ctr">
              <a:spcBef>
                <a:spcPts val="400"/>
              </a:spcBef>
              <a:spcAft>
                <a:spcPts val="0"/>
              </a:spcAft>
              <a:buClr>
                <a:srgbClr val="D19888"/>
              </a:buClr>
              <a:buSzPts val="2000"/>
              <a:buNone/>
              <a:defRPr>
                <a:solidFill>
                  <a:srgbClr val="D19888"/>
                </a:solidFill>
              </a:defRPr>
            </a:lvl5pPr>
            <a:lvl6pPr lvl="5" algn="ctr">
              <a:spcBef>
                <a:spcPts val="400"/>
              </a:spcBef>
              <a:spcAft>
                <a:spcPts val="0"/>
              </a:spcAft>
              <a:buClr>
                <a:srgbClr val="D19888"/>
              </a:buClr>
              <a:buSzPts val="2000"/>
              <a:buNone/>
              <a:defRPr>
                <a:solidFill>
                  <a:srgbClr val="D19888"/>
                </a:solidFill>
              </a:defRPr>
            </a:lvl6pPr>
            <a:lvl7pPr lvl="6" algn="ctr">
              <a:spcBef>
                <a:spcPts val="400"/>
              </a:spcBef>
              <a:spcAft>
                <a:spcPts val="0"/>
              </a:spcAft>
              <a:buClr>
                <a:srgbClr val="D19888"/>
              </a:buClr>
              <a:buSzPts val="2000"/>
              <a:buNone/>
              <a:defRPr>
                <a:solidFill>
                  <a:srgbClr val="D19888"/>
                </a:solidFill>
              </a:defRPr>
            </a:lvl7pPr>
            <a:lvl8pPr lvl="7" algn="ctr">
              <a:spcBef>
                <a:spcPts val="400"/>
              </a:spcBef>
              <a:spcAft>
                <a:spcPts val="0"/>
              </a:spcAft>
              <a:buClr>
                <a:srgbClr val="D19888"/>
              </a:buClr>
              <a:buSzPts val="2000"/>
              <a:buNone/>
              <a:defRPr>
                <a:solidFill>
                  <a:srgbClr val="D19888"/>
                </a:solidFill>
              </a:defRPr>
            </a:lvl8pPr>
            <a:lvl9pPr lvl="8" algn="ctr">
              <a:spcBef>
                <a:spcPts val="400"/>
              </a:spcBef>
              <a:spcAft>
                <a:spcPts val="0"/>
              </a:spcAft>
              <a:buClr>
                <a:srgbClr val="D19888"/>
              </a:buClr>
              <a:buSzPts val="2000"/>
              <a:buNone/>
              <a:defRPr>
                <a:solidFill>
                  <a:srgbClr val="D19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 name="Shape 17"/>
        <p:cNvGrpSpPr/>
        <p:nvPr/>
      </p:nvGrpSpPr>
      <p:grpSpPr>
        <a:xfrm>
          <a:off x="0" y="0"/>
          <a:ext cx="0" cy="0"/>
          <a:chOff x="0" y="0"/>
          <a:chExt cx="0" cy="0"/>
        </a:xfrm>
      </p:grpSpPr>
      <p:sp>
        <p:nvSpPr>
          <p:cNvPr id="18" name="Google Shape;18;p5"/>
          <p:cNvSpPr txBox="1"/>
          <p:nvPr>
            <p:ph type="title"/>
          </p:nvPr>
        </p:nvSpPr>
        <p:spPr>
          <a:xfrm>
            <a:off x="457200" y="685800"/>
            <a:ext cx="8229600" cy="8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
          <p:cNvSpPr txBox="1"/>
          <p:nvPr>
            <p:ph idx="1" type="body"/>
          </p:nvPr>
        </p:nvSpPr>
        <p:spPr>
          <a:xfrm>
            <a:off x="457200" y="1682496"/>
            <a:ext cx="4038600" cy="31086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2"/>
              </a:buClr>
              <a:buSzPts val="2800"/>
              <a:buChar char="•"/>
              <a:defRPr sz="2800"/>
            </a:lvl1pPr>
            <a:lvl2pPr indent="-381000" lvl="1" marL="914400" algn="l">
              <a:spcBef>
                <a:spcPts val="480"/>
              </a:spcBef>
              <a:spcAft>
                <a:spcPts val="0"/>
              </a:spcAft>
              <a:buClr>
                <a:schemeClr val="lt2"/>
              </a:buClr>
              <a:buSzPts val="2400"/>
              <a:buChar char="–"/>
              <a:defRPr sz="2400"/>
            </a:lvl2pPr>
            <a:lvl3pPr indent="-355600" lvl="2" marL="1371600" algn="l">
              <a:spcBef>
                <a:spcPts val="400"/>
              </a:spcBef>
              <a:spcAft>
                <a:spcPts val="0"/>
              </a:spcAft>
              <a:buClr>
                <a:schemeClr val="lt2"/>
              </a:buClr>
              <a:buSzPts val="2000"/>
              <a:buChar char="•"/>
              <a:defRPr sz="2000"/>
            </a:lvl3pPr>
            <a:lvl4pPr indent="-342900" lvl="3" marL="1828800" algn="l">
              <a:spcBef>
                <a:spcPts val="360"/>
              </a:spcBef>
              <a:spcAft>
                <a:spcPts val="0"/>
              </a:spcAft>
              <a:buClr>
                <a:schemeClr val="lt2"/>
              </a:buClr>
              <a:buSzPts val="1800"/>
              <a:buChar char="–"/>
              <a:defRPr sz="1800"/>
            </a:lvl4pPr>
            <a:lvl5pPr indent="-342900" lvl="4" marL="2286000" algn="l">
              <a:spcBef>
                <a:spcPts val="360"/>
              </a:spcBef>
              <a:spcAft>
                <a:spcPts val="0"/>
              </a:spcAft>
              <a:buClr>
                <a:schemeClr val="lt2"/>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 name="Google Shape;20;p5"/>
          <p:cNvSpPr txBox="1"/>
          <p:nvPr>
            <p:ph idx="2" type="body"/>
          </p:nvPr>
        </p:nvSpPr>
        <p:spPr>
          <a:xfrm>
            <a:off x="4648200" y="1682496"/>
            <a:ext cx="4038600" cy="31086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2"/>
              </a:buClr>
              <a:buSzPts val="2800"/>
              <a:buChar char="•"/>
              <a:defRPr sz="2800"/>
            </a:lvl1pPr>
            <a:lvl2pPr indent="-381000" lvl="1" marL="914400" algn="l">
              <a:spcBef>
                <a:spcPts val="480"/>
              </a:spcBef>
              <a:spcAft>
                <a:spcPts val="0"/>
              </a:spcAft>
              <a:buClr>
                <a:schemeClr val="lt2"/>
              </a:buClr>
              <a:buSzPts val="2400"/>
              <a:buChar char="–"/>
              <a:defRPr sz="2400"/>
            </a:lvl2pPr>
            <a:lvl3pPr indent="-355600" lvl="2" marL="1371600" algn="l">
              <a:spcBef>
                <a:spcPts val="400"/>
              </a:spcBef>
              <a:spcAft>
                <a:spcPts val="0"/>
              </a:spcAft>
              <a:buClr>
                <a:schemeClr val="lt2"/>
              </a:buClr>
              <a:buSzPts val="2000"/>
              <a:buChar char="•"/>
              <a:defRPr sz="2000"/>
            </a:lvl3pPr>
            <a:lvl4pPr indent="-342900" lvl="3" marL="1828800" algn="l">
              <a:spcBef>
                <a:spcPts val="360"/>
              </a:spcBef>
              <a:spcAft>
                <a:spcPts val="0"/>
              </a:spcAft>
              <a:buClr>
                <a:schemeClr val="lt2"/>
              </a:buClr>
              <a:buSzPts val="1800"/>
              <a:buChar char="–"/>
              <a:defRPr sz="1800"/>
            </a:lvl4pPr>
            <a:lvl5pPr indent="-342900" lvl="4" marL="2286000" algn="l">
              <a:spcBef>
                <a:spcPts val="360"/>
              </a:spcBef>
              <a:spcAft>
                <a:spcPts val="0"/>
              </a:spcAft>
              <a:buClr>
                <a:schemeClr val="lt2"/>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 name="Shape 21"/>
        <p:cNvGrpSpPr/>
        <p:nvPr/>
      </p:nvGrpSpPr>
      <p:grpSpPr>
        <a:xfrm>
          <a:off x="0" y="0"/>
          <a:ext cx="0" cy="0"/>
          <a:chOff x="0" y="0"/>
          <a:chExt cx="0" cy="0"/>
        </a:xfrm>
      </p:grpSpPr>
      <p:sp>
        <p:nvSpPr>
          <p:cNvPr id="22" name="Google Shape;22;p6"/>
          <p:cNvSpPr txBox="1"/>
          <p:nvPr>
            <p:ph type="title"/>
          </p:nvPr>
        </p:nvSpPr>
        <p:spPr>
          <a:xfrm>
            <a:off x="420688" y="641510"/>
            <a:ext cx="3008400" cy="8715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
          <p:cNvSpPr txBox="1"/>
          <p:nvPr>
            <p:ph idx="1" type="body"/>
          </p:nvPr>
        </p:nvSpPr>
        <p:spPr>
          <a:xfrm>
            <a:off x="3575050" y="920884"/>
            <a:ext cx="5111700" cy="40512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lt2"/>
              </a:buClr>
              <a:buSzPts val="3200"/>
              <a:buChar char="•"/>
              <a:defRPr sz="3200"/>
            </a:lvl1pPr>
            <a:lvl2pPr indent="-406400" lvl="1" marL="914400" algn="l">
              <a:spcBef>
                <a:spcPts val="560"/>
              </a:spcBef>
              <a:spcAft>
                <a:spcPts val="0"/>
              </a:spcAft>
              <a:buClr>
                <a:schemeClr val="lt2"/>
              </a:buClr>
              <a:buSzPts val="2800"/>
              <a:buChar char="–"/>
              <a:defRPr sz="2800"/>
            </a:lvl2pPr>
            <a:lvl3pPr indent="-381000" lvl="2" marL="1371600" algn="l">
              <a:spcBef>
                <a:spcPts val="480"/>
              </a:spcBef>
              <a:spcAft>
                <a:spcPts val="0"/>
              </a:spcAft>
              <a:buClr>
                <a:schemeClr val="lt2"/>
              </a:buClr>
              <a:buSzPts val="2400"/>
              <a:buChar char="•"/>
              <a:defRPr sz="2400"/>
            </a:lvl3pPr>
            <a:lvl4pPr indent="-355600" lvl="3" marL="1828800" algn="l">
              <a:spcBef>
                <a:spcPts val="400"/>
              </a:spcBef>
              <a:spcAft>
                <a:spcPts val="0"/>
              </a:spcAft>
              <a:buClr>
                <a:schemeClr val="lt2"/>
              </a:buClr>
              <a:buSzPts val="2000"/>
              <a:buChar char="–"/>
              <a:defRPr sz="2000"/>
            </a:lvl4pPr>
            <a:lvl5pPr indent="-355600" lvl="4" marL="2286000" algn="l">
              <a:spcBef>
                <a:spcPts val="400"/>
              </a:spcBef>
              <a:spcAft>
                <a:spcPts val="0"/>
              </a:spcAft>
              <a:buClr>
                <a:schemeClr val="lt2"/>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4" name="Google Shape;24;p6"/>
          <p:cNvSpPr txBox="1"/>
          <p:nvPr>
            <p:ph idx="2" type="body"/>
          </p:nvPr>
        </p:nvSpPr>
        <p:spPr>
          <a:xfrm>
            <a:off x="420688" y="1601629"/>
            <a:ext cx="3008400" cy="3141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2"/>
              </a:buClr>
              <a:buSzPts val="1400"/>
              <a:buNone/>
              <a:defRPr sz="1400"/>
            </a:lvl1pPr>
            <a:lvl2pPr indent="-228600" lvl="1" marL="914400" algn="l">
              <a:spcBef>
                <a:spcPts val="240"/>
              </a:spcBef>
              <a:spcAft>
                <a:spcPts val="0"/>
              </a:spcAft>
              <a:buClr>
                <a:schemeClr val="lt2"/>
              </a:buClr>
              <a:buSzPts val="1200"/>
              <a:buNone/>
              <a:defRPr sz="1200"/>
            </a:lvl2pPr>
            <a:lvl3pPr indent="-228600" lvl="2" marL="1371600" algn="l">
              <a:spcBef>
                <a:spcPts val="200"/>
              </a:spcBef>
              <a:spcAft>
                <a:spcPts val="0"/>
              </a:spcAft>
              <a:buClr>
                <a:schemeClr val="lt2"/>
              </a:buClr>
              <a:buSzPts val="1000"/>
              <a:buNone/>
              <a:defRPr sz="1000"/>
            </a:lvl3pPr>
            <a:lvl4pPr indent="-228600" lvl="3" marL="1828800" algn="l">
              <a:spcBef>
                <a:spcPts val="180"/>
              </a:spcBef>
              <a:spcAft>
                <a:spcPts val="0"/>
              </a:spcAft>
              <a:buClr>
                <a:schemeClr val="lt2"/>
              </a:buClr>
              <a:buSzPts val="900"/>
              <a:buNone/>
              <a:defRPr sz="900"/>
            </a:lvl4pPr>
            <a:lvl5pPr indent="-228600" lvl="4" marL="2286000" algn="l">
              <a:spcBef>
                <a:spcPts val="180"/>
              </a:spcBef>
              <a:spcAft>
                <a:spcPts val="0"/>
              </a:spcAft>
              <a:buClr>
                <a:schemeClr val="lt2"/>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5" name="Shape 25"/>
        <p:cNvGrpSpPr/>
        <p:nvPr/>
      </p:nvGrpSpPr>
      <p:grpSpPr>
        <a:xfrm>
          <a:off x="0" y="0"/>
          <a:ext cx="0" cy="0"/>
          <a:chOff x="0" y="0"/>
          <a:chExt cx="0" cy="0"/>
        </a:xfrm>
      </p:grpSpPr>
      <p:sp>
        <p:nvSpPr>
          <p:cNvPr id="26" name="Google Shape;26;p7"/>
          <p:cNvSpPr txBox="1"/>
          <p:nvPr>
            <p:ph type="title"/>
          </p:nvPr>
        </p:nvSpPr>
        <p:spPr>
          <a:xfrm>
            <a:off x="1792288" y="3829050"/>
            <a:ext cx="5486400" cy="425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
          <p:cNvSpPr/>
          <p:nvPr>
            <p:ph idx="2" type="pic"/>
          </p:nvPr>
        </p:nvSpPr>
        <p:spPr>
          <a:xfrm>
            <a:off x="1792288" y="685800"/>
            <a:ext cx="5486400" cy="3086100"/>
          </a:xfrm>
          <a:prstGeom prst="rect">
            <a:avLst/>
          </a:prstGeom>
          <a:noFill/>
          <a:ln>
            <a:noFill/>
          </a:ln>
        </p:spPr>
      </p:sp>
      <p:sp>
        <p:nvSpPr>
          <p:cNvPr id="28" name="Google Shape;28;p7"/>
          <p:cNvSpPr txBox="1"/>
          <p:nvPr>
            <p:ph idx="1" type="body"/>
          </p:nvPr>
        </p:nvSpPr>
        <p:spPr>
          <a:xfrm>
            <a:off x="1792288" y="4254817"/>
            <a:ext cx="5486400" cy="6030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2"/>
              </a:buClr>
              <a:buSzPts val="1400"/>
              <a:buNone/>
              <a:defRPr sz="1400"/>
            </a:lvl1pPr>
            <a:lvl2pPr indent="-228600" lvl="1" marL="914400" algn="l">
              <a:spcBef>
                <a:spcPts val="240"/>
              </a:spcBef>
              <a:spcAft>
                <a:spcPts val="0"/>
              </a:spcAft>
              <a:buClr>
                <a:schemeClr val="lt2"/>
              </a:buClr>
              <a:buSzPts val="1200"/>
              <a:buNone/>
              <a:defRPr sz="1200"/>
            </a:lvl2pPr>
            <a:lvl3pPr indent="-228600" lvl="2" marL="1371600" algn="l">
              <a:spcBef>
                <a:spcPts val="200"/>
              </a:spcBef>
              <a:spcAft>
                <a:spcPts val="0"/>
              </a:spcAft>
              <a:buClr>
                <a:schemeClr val="lt2"/>
              </a:buClr>
              <a:buSzPts val="1000"/>
              <a:buNone/>
              <a:defRPr sz="1000"/>
            </a:lvl3pPr>
            <a:lvl4pPr indent="-228600" lvl="3" marL="1828800" algn="l">
              <a:spcBef>
                <a:spcPts val="180"/>
              </a:spcBef>
              <a:spcAft>
                <a:spcPts val="0"/>
              </a:spcAft>
              <a:buClr>
                <a:schemeClr val="lt2"/>
              </a:buClr>
              <a:buSzPts val="900"/>
              <a:buNone/>
              <a:defRPr sz="900"/>
            </a:lvl4pPr>
            <a:lvl5pPr indent="-228600" lvl="4" marL="2286000" algn="l">
              <a:spcBef>
                <a:spcPts val="180"/>
              </a:spcBef>
              <a:spcAft>
                <a:spcPts val="0"/>
              </a:spcAft>
              <a:buClr>
                <a:schemeClr val="lt2"/>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sp>
        <p:nvSpPr>
          <p:cNvPr id="30" name="Google Shape;30;p8"/>
          <p:cNvSpPr txBox="1"/>
          <p:nvPr>
            <p:ph type="ctrTitle"/>
          </p:nvPr>
        </p:nvSpPr>
        <p:spPr>
          <a:xfrm>
            <a:off x="311708" y="744575"/>
            <a:ext cx="8520600" cy="2052600"/>
          </a:xfrm>
          <a:prstGeom prst="rect">
            <a:avLst/>
          </a:prstGeom>
        </p:spPr>
        <p:txBody>
          <a:bodyPr anchorCtr="0" anchor="b" bIns="45700" lIns="91425" spcFirstLastPara="1" rIns="91425" wrap="square" tIns="4570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8"/>
          <p:cNvSpPr txBox="1"/>
          <p:nvPr>
            <p:ph idx="1" type="subTitle"/>
          </p:nvPr>
        </p:nvSpPr>
        <p:spPr>
          <a:xfrm>
            <a:off x="311700" y="2834125"/>
            <a:ext cx="8520600" cy="792600"/>
          </a:xfrm>
          <a:prstGeom prst="rect">
            <a:avLst/>
          </a:prstGeom>
        </p:spPr>
        <p:txBody>
          <a:bodyPr anchorCtr="0" anchor="t" bIns="45700" lIns="91425" spcFirstLastPara="1" rIns="91425" wrap="square" tIns="45700">
            <a:normAutofit/>
          </a:bodyPr>
          <a:lstStyle>
            <a:lvl1pPr lvl="0" rtl="0" algn="ctr">
              <a:lnSpc>
                <a:spcPct val="100000"/>
              </a:lnSpc>
              <a:spcBef>
                <a:spcPts val="640"/>
              </a:spcBef>
              <a:spcAft>
                <a:spcPts val="0"/>
              </a:spcAft>
              <a:buSzPts val="2800"/>
              <a:buNone/>
              <a:defRPr sz="2800"/>
            </a:lvl1pPr>
            <a:lvl2pPr lvl="1" rtl="0" algn="ctr">
              <a:lnSpc>
                <a:spcPct val="100000"/>
              </a:lnSpc>
              <a:spcBef>
                <a:spcPts val="560"/>
              </a:spcBef>
              <a:spcAft>
                <a:spcPts val="0"/>
              </a:spcAft>
              <a:buSzPts val="2800"/>
              <a:buNone/>
              <a:defRPr sz="2800"/>
            </a:lvl2pPr>
            <a:lvl3pPr lvl="2" rtl="0" algn="ctr">
              <a:lnSpc>
                <a:spcPct val="100000"/>
              </a:lnSpc>
              <a:spcBef>
                <a:spcPts val="48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32" name="Google Shape;3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9"/>
          <p:cNvSpPr txBox="1"/>
          <p:nvPr>
            <p:ph type="title"/>
          </p:nvPr>
        </p:nvSpPr>
        <p:spPr>
          <a:xfrm>
            <a:off x="311700" y="445025"/>
            <a:ext cx="8520600" cy="5727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9"/>
          <p:cNvSpPr txBox="1"/>
          <p:nvPr>
            <p:ph idx="1" type="body"/>
          </p:nvPr>
        </p:nvSpPr>
        <p:spPr>
          <a:xfrm>
            <a:off x="311700" y="1152475"/>
            <a:ext cx="8520600" cy="34164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85800"/>
            <a:ext cx="8229600" cy="8574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2"/>
              </a:buClr>
              <a:buSzPts val="4400"/>
              <a:buFont typeface="Arial"/>
              <a:buNone/>
              <a:defRPr b="0" i="0" sz="4400" u="none" cap="none" strike="noStrike">
                <a:solidFill>
                  <a:schemeClr val="l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79972"/>
            <a:ext cx="8229600" cy="29148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lt2"/>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lt2"/>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lt2"/>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lt2"/>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lt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0"/>
          <p:cNvSpPr txBox="1"/>
          <p:nvPr>
            <p:ph type="ctrTitle"/>
          </p:nvPr>
        </p:nvSpPr>
        <p:spPr>
          <a:xfrm>
            <a:off x="311708" y="744575"/>
            <a:ext cx="8520600" cy="20526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lang="en">
                <a:latin typeface="Avenir"/>
                <a:ea typeface="Avenir"/>
                <a:cs typeface="Avenir"/>
                <a:sym typeface="Avenir"/>
              </a:rPr>
              <a:t>Enhancement Due to Photonic Coupling in Nanocavity Structures</a:t>
            </a:r>
            <a:endParaRPr>
              <a:latin typeface="Avenir"/>
              <a:ea typeface="Avenir"/>
              <a:cs typeface="Avenir"/>
              <a:sym typeface="Avenir"/>
            </a:endParaRPr>
          </a:p>
        </p:txBody>
      </p:sp>
      <p:sp>
        <p:nvSpPr>
          <p:cNvPr id="42" name="Google Shape;42;p10"/>
          <p:cNvSpPr txBox="1"/>
          <p:nvPr/>
        </p:nvSpPr>
        <p:spPr>
          <a:xfrm>
            <a:off x="3072000" y="2797175"/>
            <a:ext cx="3000000" cy="212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4" u="sng">
                <a:solidFill>
                  <a:schemeClr val="dk1"/>
                </a:solidFill>
                <a:latin typeface="Avenir"/>
                <a:ea typeface="Avenir"/>
                <a:cs typeface="Avenir"/>
                <a:sym typeface="Avenir"/>
              </a:rPr>
              <a:t>Bumbia, Amal</a:t>
            </a:r>
            <a:r>
              <a:rPr lang="en" sz="1804">
                <a:solidFill>
                  <a:schemeClr val="dk1"/>
                </a:solidFill>
                <a:latin typeface="Avenir"/>
                <a:ea typeface="Avenir"/>
                <a:cs typeface="Avenir"/>
                <a:sym typeface="Avenir"/>
              </a:rPr>
              <a:t>;</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 Abudayyeh, Hamza; </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Liu, Zhida; </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Li, Xiaoqin</a:t>
            </a:r>
            <a:endParaRPr sz="1804">
              <a:solidFill>
                <a:schemeClr val="dk1"/>
              </a:solidFill>
              <a:latin typeface="Avenir"/>
              <a:ea typeface="Avenir"/>
              <a:cs typeface="Avenir"/>
              <a:sym typeface="Avenir"/>
            </a:endParaRPr>
          </a:p>
          <a:p>
            <a:pPr indent="0" lvl="0" marL="0" rtl="0" algn="ctr">
              <a:spcBef>
                <a:spcPts val="0"/>
              </a:spcBef>
              <a:spcAft>
                <a:spcPts val="0"/>
              </a:spcAft>
              <a:buNone/>
            </a:pPr>
            <a:r>
              <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Department of Physics UT Austin</a:t>
            </a:r>
            <a:r>
              <a:rPr lang="en" sz="1596">
                <a:solidFill>
                  <a:schemeClr val="dk1"/>
                </a:solidFill>
                <a:latin typeface="Avenir"/>
                <a:ea typeface="Avenir"/>
                <a:cs typeface="Avenir"/>
                <a:sym typeface="Avenir"/>
              </a:rPr>
              <a:t> </a:t>
            </a:r>
            <a:endParaRPr sz="1596">
              <a:solidFill>
                <a:schemeClr val="dk1"/>
              </a:solidFill>
              <a:latin typeface="Avenir"/>
              <a:ea typeface="Avenir"/>
              <a:cs typeface="Avenir"/>
              <a:sym typeface="Avenir"/>
            </a:endParaRPr>
          </a:p>
        </p:txBody>
      </p:sp>
      <p:sp>
        <p:nvSpPr>
          <p:cNvPr id="43" name="Google Shape;43;p10"/>
          <p:cNvSpPr/>
          <p:nvPr/>
        </p:nvSpPr>
        <p:spPr>
          <a:xfrm>
            <a:off x="0" y="4925675"/>
            <a:ext cx="9144000" cy="217800"/>
          </a:xfrm>
          <a:prstGeom prst="rect">
            <a:avLst/>
          </a:prstGeom>
          <a:solidFill>
            <a:schemeClr val="dk1"/>
          </a:solidFill>
          <a:ln cap="flat" cmpd="sng" w="9525">
            <a:solidFill>
              <a:srgbClr val="ED7A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A close-up of a map&#10;&#10;Description automatically generated" id="150" name="Google Shape;150;p19"/>
          <p:cNvPicPr preferRelativeResize="0"/>
          <p:nvPr/>
        </p:nvPicPr>
        <p:blipFill rotWithShape="1">
          <a:blip r:embed="rId3">
            <a:alphaModFix/>
          </a:blip>
          <a:srcRect b="14266" l="0" r="66303" t="0"/>
          <a:stretch/>
        </p:blipFill>
        <p:spPr>
          <a:xfrm>
            <a:off x="4550700" y="2110275"/>
            <a:ext cx="4593300" cy="2940497"/>
          </a:xfrm>
          <a:prstGeom prst="rect">
            <a:avLst/>
          </a:prstGeom>
          <a:noFill/>
          <a:ln>
            <a:noFill/>
          </a:ln>
        </p:spPr>
      </p:pic>
      <p:sp>
        <p:nvSpPr>
          <p:cNvPr id="151" name="Google Shape;151;p19"/>
          <p:cNvSpPr txBox="1"/>
          <p:nvPr>
            <p:ph type="title"/>
          </p:nvPr>
        </p:nvSpPr>
        <p:spPr>
          <a:xfrm>
            <a:off x="311700" y="581575"/>
            <a:ext cx="8520600" cy="572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latin typeface="Avenir"/>
                <a:ea typeface="Avenir"/>
                <a:cs typeface="Avenir"/>
                <a:sym typeface="Avenir"/>
              </a:rPr>
              <a:t>The Sample</a:t>
            </a:r>
            <a:endParaRPr>
              <a:latin typeface="Avenir"/>
              <a:ea typeface="Avenir"/>
              <a:cs typeface="Avenir"/>
              <a:sym typeface="Avenir"/>
            </a:endParaRPr>
          </a:p>
        </p:txBody>
      </p:sp>
      <p:sp>
        <p:nvSpPr>
          <p:cNvPr id="152" name="Google Shape;152;p19"/>
          <p:cNvSpPr txBox="1"/>
          <p:nvPr>
            <p:ph idx="1" type="body"/>
          </p:nvPr>
        </p:nvSpPr>
        <p:spPr>
          <a:xfrm>
            <a:off x="5313000" y="1196225"/>
            <a:ext cx="3234900" cy="872100"/>
          </a:xfrm>
          <a:prstGeom prst="rect">
            <a:avLst/>
          </a:prstGeom>
        </p:spPr>
        <p:txBody>
          <a:bodyPr anchorCtr="0" anchor="t" bIns="45700" lIns="91425" spcFirstLastPara="1" rIns="91425" wrap="square" tIns="45700">
            <a:normAutofit fontScale="85000" lnSpcReduction="20000"/>
          </a:bodyPr>
          <a:lstStyle/>
          <a:p>
            <a:pPr indent="0" lvl="0" marL="0" rtl="0" algn="l">
              <a:spcBef>
                <a:spcPts val="640"/>
              </a:spcBef>
              <a:spcAft>
                <a:spcPts val="0"/>
              </a:spcAft>
              <a:buNone/>
            </a:pPr>
            <a:r>
              <a:rPr lang="en" sz="2200">
                <a:latin typeface="Avenir"/>
                <a:ea typeface="Avenir"/>
                <a:cs typeface="Avenir"/>
                <a:sym typeface="Avenir"/>
              </a:rPr>
              <a:t>Material: </a:t>
            </a:r>
            <a:r>
              <a:rPr b="1" i="1" lang="en" sz="2200">
                <a:latin typeface="Avenir"/>
                <a:ea typeface="Avenir"/>
                <a:cs typeface="Avenir"/>
                <a:sym typeface="Avenir"/>
              </a:rPr>
              <a:t>Monolayer TMD</a:t>
            </a:r>
            <a:endParaRPr b="1" i="1" sz="2200">
              <a:latin typeface="Avenir"/>
              <a:ea typeface="Avenir"/>
              <a:cs typeface="Avenir"/>
              <a:sym typeface="Avenir"/>
            </a:endParaRPr>
          </a:p>
          <a:p>
            <a:pPr indent="0" lvl="0" marL="0" rtl="0" algn="l">
              <a:spcBef>
                <a:spcPts val="640"/>
              </a:spcBef>
              <a:spcAft>
                <a:spcPts val="0"/>
              </a:spcAft>
              <a:buNone/>
            </a:pPr>
            <a:r>
              <a:rPr lang="en" sz="2200">
                <a:latin typeface="Avenir"/>
                <a:ea typeface="Avenir"/>
                <a:cs typeface="Avenir"/>
                <a:sym typeface="Avenir"/>
              </a:rPr>
              <a:t>Film-Cube </a:t>
            </a:r>
            <a:r>
              <a:rPr b="1" i="1" lang="en" sz="2200">
                <a:latin typeface="Avenir"/>
                <a:ea typeface="Avenir"/>
                <a:cs typeface="Avenir"/>
                <a:sym typeface="Avenir"/>
              </a:rPr>
              <a:t>Separation: 8-9 nm</a:t>
            </a:r>
            <a:endParaRPr sz="1050"/>
          </a:p>
        </p:txBody>
      </p:sp>
      <p:sp>
        <p:nvSpPr>
          <p:cNvPr id="153" name="Google Shape;153;p19"/>
          <p:cNvSpPr txBox="1"/>
          <p:nvPr/>
        </p:nvSpPr>
        <p:spPr>
          <a:xfrm>
            <a:off x="2996475" y="3534938"/>
            <a:ext cx="11670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TMD</a:t>
            </a:r>
            <a:endParaRPr sz="1800">
              <a:solidFill>
                <a:schemeClr val="dk1"/>
              </a:solidFill>
              <a:latin typeface="Avenir"/>
              <a:ea typeface="Avenir"/>
              <a:cs typeface="Avenir"/>
              <a:sym typeface="Avenir"/>
            </a:endParaRPr>
          </a:p>
        </p:txBody>
      </p:sp>
      <p:sp>
        <p:nvSpPr>
          <p:cNvPr id="154" name="Google Shape;154;p19"/>
          <p:cNvSpPr txBox="1"/>
          <p:nvPr/>
        </p:nvSpPr>
        <p:spPr>
          <a:xfrm>
            <a:off x="2793388" y="4364900"/>
            <a:ext cx="14283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g</a:t>
            </a:r>
            <a:r>
              <a:rPr lang="en" sz="2000">
                <a:solidFill>
                  <a:schemeClr val="dk1"/>
                </a:solidFill>
                <a:latin typeface="Avenir"/>
                <a:ea typeface="Avenir"/>
                <a:cs typeface="Avenir"/>
                <a:sym typeface="Avenir"/>
              </a:rPr>
              <a:t>old foil</a:t>
            </a:r>
            <a:endParaRPr sz="2000">
              <a:solidFill>
                <a:schemeClr val="dk1"/>
              </a:solidFill>
              <a:latin typeface="Avenir"/>
              <a:ea typeface="Avenir"/>
              <a:cs typeface="Avenir"/>
              <a:sym typeface="Avenir"/>
            </a:endParaRPr>
          </a:p>
        </p:txBody>
      </p:sp>
      <p:sp>
        <p:nvSpPr>
          <p:cNvPr id="155" name="Google Shape;155;p19"/>
          <p:cNvSpPr txBox="1"/>
          <p:nvPr/>
        </p:nvSpPr>
        <p:spPr>
          <a:xfrm>
            <a:off x="2904575" y="2376488"/>
            <a:ext cx="18405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n</a:t>
            </a:r>
            <a:r>
              <a:rPr lang="en" sz="2000">
                <a:solidFill>
                  <a:schemeClr val="dk1"/>
                </a:solidFill>
                <a:latin typeface="Avenir"/>
                <a:ea typeface="Avenir"/>
                <a:cs typeface="Avenir"/>
                <a:sym typeface="Avenir"/>
              </a:rPr>
              <a:t>anocubes</a:t>
            </a:r>
            <a:endParaRPr sz="2000">
              <a:solidFill>
                <a:schemeClr val="dk1"/>
              </a:solidFill>
              <a:latin typeface="Avenir"/>
              <a:ea typeface="Avenir"/>
              <a:cs typeface="Avenir"/>
              <a:sym typeface="Avenir"/>
            </a:endParaRPr>
          </a:p>
          <a:p>
            <a:pPr indent="0" lvl="0" marL="0" rtl="0" algn="ctr">
              <a:spcBef>
                <a:spcPts val="0"/>
              </a:spcBef>
              <a:spcAft>
                <a:spcPts val="0"/>
              </a:spcAft>
              <a:buNone/>
            </a:pPr>
            <a:r>
              <a:rPr lang="en" sz="2000">
                <a:solidFill>
                  <a:schemeClr val="dk1"/>
                </a:solidFill>
                <a:latin typeface="Avenir"/>
                <a:ea typeface="Avenir"/>
                <a:cs typeface="Avenir"/>
                <a:sym typeface="Avenir"/>
              </a:rPr>
              <a:t>(70-100 nm)</a:t>
            </a:r>
            <a:endParaRPr sz="2000">
              <a:solidFill>
                <a:schemeClr val="dk1"/>
              </a:solidFill>
              <a:latin typeface="Avenir"/>
              <a:ea typeface="Avenir"/>
              <a:cs typeface="Avenir"/>
              <a:sym typeface="Avenir"/>
            </a:endParaRPr>
          </a:p>
        </p:txBody>
      </p:sp>
      <p:sp>
        <p:nvSpPr>
          <p:cNvPr id="156" name="Google Shape;156;p19"/>
          <p:cNvSpPr txBox="1"/>
          <p:nvPr/>
        </p:nvSpPr>
        <p:spPr>
          <a:xfrm>
            <a:off x="3791363" y="1796038"/>
            <a:ext cx="9537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Avenir"/>
                <a:ea typeface="Avenir"/>
                <a:cs typeface="Avenir"/>
                <a:sym typeface="Avenir"/>
              </a:rPr>
              <a:t>cavity</a:t>
            </a:r>
            <a:endParaRPr sz="1900">
              <a:solidFill>
                <a:schemeClr val="dk1"/>
              </a:solidFill>
              <a:latin typeface="Avenir"/>
              <a:ea typeface="Avenir"/>
              <a:cs typeface="Avenir"/>
              <a:sym typeface="Avenir"/>
            </a:endParaRPr>
          </a:p>
        </p:txBody>
      </p:sp>
      <p:pic>
        <p:nvPicPr>
          <p:cNvPr id="157" name="Google Shape;157;p19"/>
          <p:cNvPicPr preferRelativeResize="0"/>
          <p:nvPr/>
        </p:nvPicPr>
        <p:blipFill rotWithShape="1">
          <a:blip r:embed="rId4">
            <a:alphaModFix/>
          </a:blip>
          <a:srcRect b="0" l="0" r="2276" t="0"/>
          <a:stretch/>
        </p:blipFill>
        <p:spPr>
          <a:xfrm>
            <a:off x="239275" y="1555063"/>
            <a:ext cx="2554125" cy="3160975"/>
          </a:xfrm>
          <a:prstGeom prst="rect">
            <a:avLst/>
          </a:prstGeom>
          <a:noFill/>
          <a:ln>
            <a:noFill/>
          </a:ln>
        </p:spPr>
      </p:pic>
      <p:sp>
        <p:nvSpPr>
          <p:cNvPr id="158" name="Google Shape;158;p19"/>
          <p:cNvSpPr/>
          <p:nvPr/>
        </p:nvSpPr>
        <p:spPr>
          <a:xfrm>
            <a:off x="4678200" y="2233750"/>
            <a:ext cx="728400" cy="43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9" name="Google Shape;159;p19"/>
          <p:cNvCxnSpPr>
            <a:stCxn id="155" idx="3"/>
          </p:cNvCxnSpPr>
          <p:nvPr/>
        </p:nvCxnSpPr>
        <p:spPr>
          <a:xfrm>
            <a:off x="4745075" y="2759588"/>
            <a:ext cx="1503600" cy="962400"/>
          </a:xfrm>
          <a:prstGeom prst="straightConnector1">
            <a:avLst/>
          </a:prstGeom>
          <a:noFill/>
          <a:ln cap="flat" cmpd="sng" w="9525">
            <a:solidFill>
              <a:schemeClr val="lt2"/>
            </a:solidFill>
            <a:prstDash val="solid"/>
            <a:round/>
            <a:headEnd len="med" w="med" type="none"/>
            <a:tailEnd len="med" w="med" type="triangle"/>
          </a:ln>
        </p:spPr>
      </p:cxnSp>
      <p:cxnSp>
        <p:nvCxnSpPr>
          <p:cNvPr id="160" name="Google Shape;160;p19"/>
          <p:cNvCxnSpPr>
            <a:stCxn id="153" idx="3"/>
          </p:cNvCxnSpPr>
          <p:nvPr/>
        </p:nvCxnSpPr>
        <p:spPr>
          <a:xfrm>
            <a:off x="4163475" y="3753788"/>
            <a:ext cx="1528500" cy="282300"/>
          </a:xfrm>
          <a:prstGeom prst="straightConnector1">
            <a:avLst/>
          </a:prstGeom>
          <a:noFill/>
          <a:ln cap="flat" cmpd="sng" w="9525">
            <a:solidFill>
              <a:schemeClr val="lt2"/>
            </a:solidFill>
            <a:prstDash val="solid"/>
            <a:round/>
            <a:headEnd len="med" w="med" type="none"/>
            <a:tailEnd len="med" w="med" type="triangle"/>
          </a:ln>
        </p:spPr>
      </p:cxnSp>
      <p:cxnSp>
        <p:nvCxnSpPr>
          <p:cNvPr id="161" name="Google Shape;161;p19"/>
          <p:cNvCxnSpPr/>
          <p:nvPr/>
        </p:nvCxnSpPr>
        <p:spPr>
          <a:xfrm>
            <a:off x="4745063" y="2026613"/>
            <a:ext cx="2352600" cy="715500"/>
          </a:xfrm>
          <a:prstGeom prst="straightConnector1">
            <a:avLst/>
          </a:prstGeom>
          <a:noFill/>
          <a:ln cap="flat" cmpd="sng" w="9525">
            <a:solidFill>
              <a:schemeClr val="lt2"/>
            </a:solidFill>
            <a:prstDash val="solid"/>
            <a:round/>
            <a:headEnd len="med" w="med" type="none"/>
            <a:tailEnd len="med" w="med" type="triangle"/>
          </a:ln>
        </p:spPr>
      </p:cxnSp>
      <p:cxnSp>
        <p:nvCxnSpPr>
          <p:cNvPr id="162" name="Google Shape;162;p19"/>
          <p:cNvCxnSpPr/>
          <p:nvPr/>
        </p:nvCxnSpPr>
        <p:spPr>
          <a:xfrm flipH="1" rot="10800000">
            <a:off x="4131588" y="4449500"/>
            <a:ext cx="880800" cy="2187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5351950" y="986875"/>
            <a:ext cx="3621900" cy="1205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 sz="3900">
                <a:latin typeface="Avenir"/>
                <a:ea typeface="Avenir"/>
                <a:cs typeface="Avenir"/>
                <a:sym typeface="Avenir"/>
              </a:rPr>
              <a:t>Dark-field Spectroscopy</a:t>
            </a:r>
            <a:endParaRPr sz="3900">
              <a:latin typeface="Avenir"/>
              <a:ea typeface="Avenir"/>
              <a:cs typeface="Avenir"/>
              <a:sym typeface="Avenir"/>
            </a:endParaRPr>
          </a:p>
        </p:txBody>
      </p:sp>
      <p:sp>
        <p:nvSpPr>
          <p:cNvPr id="168" name="Google Shape;168;p20"/>
          <p:cNvSpPr txBox="1"/>
          <p:nvPr/>
        </p:nvSpPr>
        <p:spPr>
          <a:xfrm>
            <a:off x="4845125" y="2741125"/>
            <a:ext cx="4299000" cy="1578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white light scattering by nanocavities </a:t>
            </a:r>
            <a:endParaRPr sz="2000">
              <a:solidFill>
                <a:schemeClr val="dk1"/>
              </a:solidFill>
              <a:highlight>
                <a:srgbClr val="FFFFFF"/>
              </a:highlight>
              <a:latin typeface="Avenir"/>
              <a:ea typeface="Avenir"/>
              <a:cs typeface="Avenir"/>
              <a:sym typeface="Avenir"/>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Avenir"/>
              <a:ea typeface="Avenir"/>
              <a:cs typeface="Avenir"/>
              <a:sym typeface="Avenir"/>
            </a:endParaRPr>
          </a:p>
          <a:p>
            <a:pPr indent="-355600" lvl="0" marL="457200" rtl="0" algn="l">
              <a:lnSpc>
                <a:spcPct val="115000"/>
              </a:lnSpc>
              <a:spcBef>
                <a:spcPts val="0"/>
              </a:spcBef>
              <a:spcAft>
                <a:spcPts val="0"/>
              </a:spcAft>
              <a:buClr>
                <a:schemeClr val="dk1"/>
              </a:buClr>
              <a:buSzPts val="2000"/>
              <a:buFont typeface="Avenir"/>
              <a:buChar char="●"/>
            </a:pPr>
            <a:r>
              <a:rPr lang="en" sz="2000">
                <a:solidFill>
                  <a:schemeClr val="dk1"/>
                </a:solidFill>
                <a:highlight>
                  <a:srgbClr val="FFFFFF"/>
                </a:highlight>
                <a:latin typeface="Avenir"/>
                <a:ea typeface="Avenir"/>
                <a:cs typeface="Avenir"/>
                <a:sym typeface="Avenir"/>
              </a:rPr>
              <a:t>measure plasmonic resonances</a:t>
            </a:r>
            <a:endParaRPr sz="2000">
              <a:latin typeface="Avenir"/>
              <a:ea typeface="Avenir"/>
              <a:cs typeface="Avenir"/>
              <a:sym typeface="Avenir"/>
            </a:endParaRPr>
          </a:p>
        </p:txBody>
      </p:sp>
      <p:pic>
        <p:nvPicPr>
          <p:cNvPr id="169" name="Google Shape;169;p20"/>
          <p:cNvPicPr preferRelativeResize="0"/>
          <p:nvPr/>
        </p:nvPicPr>
        <p:blipFill rotWithShape="1">
          <a:blip r:embed="rId3">
            <a:alphaModFix/>
          </a:blip>
          <a:srcRect b="8354" l="11150" r="1528" t="4621"/>
          <a:stretch/>
        </p:blipFill>
        <p:spPr>
          <a:xfrm>
            <a:off x="171950" y="510800"/>
            <a:ext cx="4673175" cy="4475900"/>
          </a:xfrm>
          <a:prstGeom prst="rect">
            <a:avLst/>
          </a:prstGeom>
          <a:noFill/>
          <a:ln>
            <a:noFill/>
          </a:ln>
        </p:spPr>
      </p:pic>
      <p:sp>
        <p:nvSpPr>
          <p:cNvPr id="170" name="Google Shape;170;p20"/>
          <p:cNvSpPr/>
          <p:nvPr/>
        </p:nvSpPr>
        <p:spPr>
          <a:xfrm>
            <a:off x="945750" y="1997725"/>
            <a:ext cx="2033100" cy="2321400"/>
          </a:xfrm>
          <a:prstGeom prst="ellipse">
            <a:avLst/>
          </a:prstGeom>
          <a:noFill/>
          <a:ln cap="flat" cmpd="sng" w="38100">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1"/>
          <p:cNvPicPr preferRelativeResize="0"/>
          <p:nvPr/>
        </p:nvPicPr>
        <p:blipFill>
          <a:blip r:embed="rId3">
            <a:alphaModFix/>
          </a:blip>
          <a:stretch>
            <a:fillRect/>
          </a:stretch>
        </p:blipFill>
        <p:spPr>
          <a:xfrm>
            <a:off x="4849132" y="1806400"/>
            <a:ext cx="4203841" cy="2876549"/>
          </a:xfrm>
          <a:prstGeom prst="rect">
            <a:avLst/>
          </a:prstGeom>
          <a:noFill/>
          <a:ln>
            <a:noFill/>
          </a:ln>
        </p:spPr>
      </p:pic>
      <p:pic>
        <p:nvPicPr>
          <p:cNvPr id="176" name="Google Shape;176;p21"/>
          <p:cNvPicPr preferRelativeResize="0"/>
          <p:nvPr/>
        </p:nvPicPr>
        <p:blipFill>
          <a:blip r:embed="rId4">
            <a:alphaModFix/>
          </a:blip>
          <a:stretch>
            <a:fillRect/>
          </a:stretch>
        </p:blipFill>
        <p:spPr>
          <a:xfrm>
            <a:off x="277017" y="688225"/>
            <a:ext cx="4663135" cy="3416401"/>
          </a:xfrm>
          <a:prstGeom prst="rect">
            <a:avLst/>
          </a:prstGeom>
          <a:noFill/>
          <a:ln>
            <a:noFill/>
          </a:ln>
        </p:spPr>
      </p:pic>
      <p:sp>
        <p:nvSpPr>
          <p:cNvPr id="177" name="Google Shape;177;p21"/>
          <p:cNvSpPr txBox="1"/>
          <p:nvPr/>
        </p:nvSpPr>
        <p:spPr>
          <a:xfrm>
            <a:off x="5712750" y="688225"/>
            <a:ext cx="2812800" cy="7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Avenir"/>
                <a:ea typeface="Avenir"/>
                <a:cs typeface="Avenir"/>
                <a:sym typeface="Avenir"/>
              </a:rPr>
              <a:t>Emission</a:t>
            </a:r>
            <a:r>
              <a:rPr lang="en" sz="2100">
                <a:solidFill>
                  <a:schemeClr val="dk1"/>
                </a:solidFill>
                <a:latin typeface="Avenir"/>
                <a:ea typeface="Avenir"/>
                <a:cs typeface="Avenir"/>
                <a:sym typeface="Avenir"/>
              </a:rPr>
              <a:t> spectrum of a nanocube </a:t>
            </a:r>
            <a:endParaRPr sz="2100">
              <a:solidFill>
                <a:schemeClr val="dk1"/>
              </a:solidFill>
              <a:latin typeface="Avenir"/>
              <a:ea typeface="Avenir"/>
              <a:cs typeface="Avenir"/>
              <a:sym typeface="Avenir"/>
            </a:endParaRPr>
          </a:p>
        </p:txBody>
      </p:sp>
      <p:sp>
        <p:nvSpPr>
          <p:cNvPr id="178" name="Google Shape;178;p21"/>
          <p:cNvSpPr txBox="1"/>
          <p:nvPr/>
        </p:nvSpPr>
        <p:spPr>
          <a:xfrm>
            <a:off x="1202175" y="4104625"/>
            <a:ext cx="2812800" cy="7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Avenir"/>
                <a:ea typeface="Avenir"/>
                <a:cs typeface="Avenir"/>
                <a:sym typeface="Avenir"/>
              </a:rPr>
              <a:t>Focusing on a single nanocube point</a:t>
            </a:r>
            <a:endParaRPr sz="1900">
              <a:solidFill>
                <a:schemeClr val="dk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idx="1" type="body"/>
          </p:nvPr>
        </p:nvSpPr>
        <p:spPr>
          <a:xfrm>
            <a:off x="231250" y="580150"/>
            <a:ext cx="7881300" cy="5958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en" sz="3000">
                <a:latin typeface="Avenir"/>
                <a:ea typeface="Avenir"/>
                <a:cs typeface="Avenir"/>
                <a:sym typeface="Avenir"/>
              </a:rPr>
              <a:t>Hyperspectral Spatial Image</a:t>
            </a:r>
            <a:endParaRPr sz="3000">
              <a:latin typeface="Avenir"/>
              <a:ea typeface="Avenir"/>
              <a:cs typeface="Avenir"/>
              <a:sym typeface="Avenir"/>
            </a:endParaRPr>
          </a:p>
        </p:txBody>
      </p:sp>
      <p:pic>
        <p:nvPicPr>
          <p:cNvPr id="184" name="Google Shape;184;p22"/>
          <p:cNvPicPr preferRelativeResize="0"/>
          <p:nvPr/>
        </p:nvPicPr>
        <p:blipFill>
          <a:blip r:embed="rId3">
            <a:alphaModFix/>
          </a:blip>
          <a:stretch>
            <a:fillRect/>
          </a:stretch>
        </p:blipFill>
        <p:spPr>
          <a:xfrm>
            <a:off x="5613625" y="2093715"/>
            <a:ext cx="3020750" cy="2695185"/>
          </a:xfrm>
          <a:prstGeom prst="rect">
            <a:avLst/>
          </a:prstGeom>
          <a:noFill/>
          <a:ln>
            <a:noFill/>
          </a:ln>
        </p:spPr>
      </p:pic>
      <p:pic>
        <p:nvPicPr>
          <p:cNvPr id="185" name="Google Shape;185;p22"/>
          <p:cNvPicPr preferRelativeResize="0"/>
          <p:nvPr/>
        </p:nvPicPr>
        <p:blipFill rotWithShape="1">
          <a:blip r:embed="rId4">
            <a:alphaModFix/>
          </a:blip>
          <a:srcRect b="0" l="0" r="0" t="6664"/>
          <a:stretch/>
        </p:blipFill>
        <p:spPr>
          <a:xfrm>
            <a:off x="231250" y="2093725"/>
            <a:ext cx="5382375" cy="2621175"/>
          </a:xfrm>
          <a:prstGeom prst="rect">
            <a:avLst/>
          </a:prstGeom>
          <a:noFill/>
          <a:ln>
            <a:noFill/>
          </a:ln>
        </p:spPr>
      </p:pic>
      <p:sp>
        <p:nvSpPr>
          <p:cNvPr id="186" name="Google Shape;186;p22"/>
          <p:cNvSpPr txBox="1"/>
          <p:nvPr/>
        </p:nvSpPr>
        <p:spPr>
          <a:xfrm>
            <a:off x="306725" y="1175938"/>
            <a:ext cx="71571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Avenir"/>
              <a:buChar char="●"/>
            </a:pPr>
            <a:r>
              <a:rPr lang="en" sz="2100">
                <a:solidFill>
                  <a:schemeClr val="dk1"/>
                </a:solidFill>
                <a:latin typeface="Avenir"/>
                <a:ea typeface="Avenir"/>
                <a:cs typeface="Avenir"/>
                <a:sym typeface="Avenir"/>
              </a:rPr>
              <a:t>w</a:t>
            </a:r>
            <a:r>
              <a:rPr lang="en" sz="2100">
                <a:solidFill>
                  <a:schemeClr val="dk1"/>
                </a:solidFill>
                <a:latin typeface="Avenir"/>
                <a:ea typeface="Avenir"/>
                <a:cs typeface="Avenir"/>
                <a:sym typeface="Avenir"/>
              </a:rPr>
              <a:t>ell localized points with nanocubes</a:t>
            </a:r>
            <a:endParaRPr sz="2100">
              <a:solidFill>
                <a:schemeClr val="dk1"/>
              </a:solidFill>
              <a:latin typeface="Avenir"/>
              <a:ea typeface="Avenir"/>
              <a:cs typeface="Avenir"/>
              <a:sym typeface="Avenir"/>
            </a:endParaRPr>
          </a:p>
          <a:p>
            <a:pPr indent="-361950" lvl="0" marL="457200" rtl="0" algn="l">
              <a:spcBef>
                <a:spcPts val="0"/>
              </a:spcBef>
              <a:spcAft>
                <a:spcPts val="0"/>
              </a:spcAft>
              <a:buClr>
                <a:schemeClr val="dk1"/>
              </a:buClr>
              <a:buSzPts val="2100"/>
              <a:buFont typeface="Avenir"/>
              <a:buChar char="●"/>
            </a:pPr>
            <a:r>
              <a:rPr lang="en" sz="2100">
                <a:solidFill>
                  <a:schemeClr val="dk1"/>
                </a:solidFill>
                <a:latin typeface="Avenir"/>
                <a:ea typeface="Avenir"/>
                <a:cs typeface="Avenir"/>
                <a:sym typeface="Avenir"/>
              </a:rPr>
              <a:t>intensity coming out of these points is enhanced</a:t>
            </a:r>
            <a:endParaRPr sz="2400">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3"/>
          <p:cNvPicPr preferRelativeResize="0"/>
          <p:nvPr/>
        </p:nvPicPr>
        <p:blipFill>
          <a:blip r:embed="rId3">
            <a:alphaModFix/>
          </a:blip>
          <a:stretch>
            <a:fillRect/>
          </a:stretch>
        </p:blipFill>
        <p:spPr>
          <a:xfrm>
            <a:off x="201875" y="592750"/>
            <a:ext cx="3958001" cy="3958001"/>
          </a:xfrm>
          <a:prstGeom prst="rect">
            <a:avLst/>
          </a:prstGeom>
          <a:noFill/>
          <a:ln>
            <a:noFill/>
          </a:ln>
        </p:spPr>
      </p:pic>
      <p:pic>
        <p:nvPicPr>
          <p:cNvPr id="192" name="Google Shape;192;p23"/>
          <p:cNvPicPr preferRelativeResize="0"/>
          <p:nvPr/>
        </p:nvPicPr>
        <p:blipFill>
          <a:blip r:embed="rId4">
            <a:alphaModFix/>
          </a:blip>
          <a:stretch>
            <a:fillRect/>
          </a:stretch>
        </p:blipFill>
        <p:spPr>
          <a:xfrm>
            <a:off x="4357675" y="889817"/>
            <a:ext cx="4436075" cy="33638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149050" y="593300"/>
            <a:ext cx="3679500" cy="146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990"/>
              <a:buNone/>
            </a:pPr>
            <a:r>
              <a:rPr lang="en" sz="2810">
                <a:latin typeface="Avenir"/>
                <a:ea typeface="Avenir"/>
                <a:cs typeface="Avenir"/>
                <a:sym typeface="Avenir"/>
              </a:rPr>
              <a:t>Photoluminescence (PL)</a:t>
            </a:r>
            <a:endParaRPr sz="2810">
              <a:latin typeface="Avenir"/>
              <a:ea typeface="Avenir"/>
              <a:cs typeface="Avenir"/>
              <a:sym typeface="Avenir"/>
            </a:endParaRPr>
          </a:p>
        </p:txBody>
      </p:sp>
      <p:sp>
        <p:nvSpPr>
          <p:cNvPr id="198" name="Google Shape;198;p24"/>
          <p:cNvSpPr txBox="1"/>
          <p:nvPr/>
        </p:nvSpPr>
        <p:spPr>
          <a:xfrm>
            <a:off x="149050" y="1857600"/>
            <a:ext cx="3861600" cy="3285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excite sample at different wavelengths</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measure exciton resonances</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longer wavelengths </a:t>
            </a:r>
            <a:r>
              <a:rPr lang="en" sz="1800">
                <a:solidFill>
                  <a:schemeClr val="dk1"/>
                </a:solidFill>
                <a:latin typeface="Avenir"/>
                <a:ea typeface="Avenir"/>
                <a:cs typeface="Avenir"/>
                <a:sym typeface="Avenir"/>
              </a:rPr>
              <a:t>enhanced</a:t>
            </a:r>
            <a:endParaRPr sz="1800">
              <a:solidFill>
                <a:schemeClr val="dk1"/>
              </a:solidFill>
              <a:latin typeface="Avenir"/>
              <a:ea typeface="Avenir"/>
              <a:cs typeface="Avenir"/>
              <a:sym typeface="Avenir"/>
            </a:endParaRPr>
          </a:p>
          <a:p>
            <a:pPr indent="-342900" lvl="0" marL="457200" rtl="0" algn="l">
              <a:spcBef>
                <a:spcPts val="640"/>
              </a:spcBef>
              <a:spcAft>
                <a:spcPts val="0"/>
              </a:spcAft>
              <a:buClr>
                <a:schemeClr val="dk1"/>
              </a:buClr>
              <a:buSzPts val="1800"/>
              <a:buFont typeface="Avenir"/>
              <a:buChar char="●"/>
            </a:pPr>
            <a:r>
              <a:rPr lang="en" sz="1800">
                <a:solidFill>
                  <a:schemeClr val="dk1"/>
                </a:solidFill>
                <a:latin typeface="Avenir"/>
                <a:ea typeface="Avenir"/>
                <a:cs typeface="Avenir"/>
                <a:sym typeface="Avenir"/>
              </a:rPr>
              <a:t>g</a:t>
            </a:r>
            <a:r>
              <a:rPr lang="en" sz="1800">
                <a:solidFill>
                  <a:schemeClr val="dk1"/>
                </a:solidFill>
                <a:latin typeface="Avenir"/>
                <a:ea typeface="Avenir"/>
                <a:cs typeface="Avenir"/>
                <a:sym typeface="Avenir"/>
              </a:rPr>
              <a:t>reater, non-uniform intensity enhancement along nanocubes</a:t>
            </a:r>
            <a:endParaRPr sz="1800">
              <a:solidFill>
                <a:schemeClr val="dk1"/>
              </a:solidFill>
              <a:latin typeface="Avenir"/>
              <a:ea typeface="Avenir"/>
              <a:cs typeface="Avenir"/>
              <a:sym typeface="Avenir"/>
            </a:endParaRPr>
          </a:p>
          <a:p>
            <a:pPr indent="-342900" lvl="0" marL="457200" rtl="0" algn="l">
              <a:spcBef>
                <a:spcPts val="640"/>
              </a:spcBef>
              <a:spcAft>
                <a:spcPts val="0"/>
              </a:spcAft>
              <a:buClr>
                <a:schemeClr val="dk1"/>
              </a:buClr>
              <a:buSzPts val="1800"/>
              <a:buFont typeface="Avenir"/>
              <a:buChar char="•"/>
            </a:pPr>
            <a:r>
              <a:rPr lang="en" sz="1800">
                <a:solidFill>
                  <a:schemeClr val="dk1"/>
                </a:solidFill>
                <a:latin typeface="Avenir"/>
                <a:ea typeface="Avenir"/>
                <a:cs typeface="Avenir"/>
                <a:sym typeface="Avenir"/>
              </a:rPr>
              <a:t>overlap between the wavelengths where plasmonic resonances and enhancement occur</a:t>
            </a:r>
            <a:endParaRPr sz="800">
              <a:solidFill>
                <a:schemeClr val="dk1"/>
              </a:solidFill>
              <a:latin typeface="Avenir"/>
              <a:ea typeface="Avenir"/>
              <a:cs typeface="Avenir"/>
              <a:sym typeface="Avenir"/>
            </a:endParaRPr>
          </a:p>
        </p:txBody>
      </p:sp>
      <p:pic>
        <p:nvPicPr>
          <p:cNvPr descr="A close-up of a map&#10;&#10;Description automatically generated" id="199" name="Google Shape;199;p24"/>
          <p:cNvPicPr preferRelativeResize="0"/>
          <p:nvPr/>
        </p:nvPicPr>
        <p:blipFill rotWithShape="1">
          <a:blip r:embed="rId3">
            <a:alphaModFix/>
          </a:blip>
          <a:srcRect b="0" l="68693" r="828" t="0"/>
          <a:stretch/>
        </p:blipFill>
        <p:spPr>
          <a:xfrm>
            <a:off x="3924625" y="722550"/>
            <a:ext cx="5219375" cy="4308775"/>
          </a:xfrm>
          <a:prstGeom prst="rect">
            <a:avLst/>
          </a:prstGeom>
          <a:noFill/>
          <a:ln>
            <a:noFill/>
          </a:ln>
        </p:spPr>
      </p:pic>
      <p:sp>
        <p:nvSpPr>
          <p:cNvPr id="200" name="Google Shape;200;p24"/>
          <p:cNvSpPr/>
          <p:nvPr/>
        </p:nvSpPr>
        <p:spPr>
          <a:xfrm>
            <a:off x="3828550" y="996325"/>
            <a:ext cx="182100" cy="3339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4"/>
          <p:cNvSpPr txBox="1"/>
          <p:nvPr/>
        </p:nvSpPr>
        <p:spPr>
          <a:xfrm>
            <a:off x="4481750" y="2206350"/>
            <a:ext cx="25785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venir"/>
                <a:ea typeface="Avenir"/>
                <a:cs typeface="Avenir"/>
                <a:sym typeface="Avenir"/>
              </a:rPr>
              <a:t>Enhanced exciton emissions!</a:t>
            </a:r>
            <a:endParaRPr sz="1700">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311700" y="625850"/>
            <a:ext cx="8520600" cy="572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latin typeface="Avenir"/>
                <a:ea typeface="Avenir"/>
                <a:cs typeface="Avenir"/>
                <a:sym typeface="Avenir"/>
              </a:rPr>
              <a:t>Future Applications</a:t>
            </a:r>
            <a:endParaRPr/>
          </a:p>
        </p:txBody>
      </p:sp>
      <p:sp>
        <p:nvSpPr>
          <p:cNvPr id="207" name="Google Shape;207;p25"/>
          <p:cNvSpPr txBox="1"/>
          <p:nvPr>
            <p:ph idx="1" type="body"/>
          </p:nvPr>
        </p:nvSpPr>
        <p:spPr>
          <a:xfrm>
            <a:off x="311700" y="1473950"/>
            <a:ext cx="8520600" cy="3416400"/>
          </a:xfrm>
          <a:prstGeom prst="rect">
            <a:avLst/>
          </a:prstGeom>
        </p:spPr>
        <p:txBody>
          <a:bodyPr anchorCtr="0" anchor="t" bIns="45700" lIns="91425" spcFirstLastPara="1" rIns="91425" wrap="square" tIns="45700">
            <a:normAutofit fontScale="92500"/>
          </a:bodyPr>
          <a:lstStyle/>
          <a:p>
            <a:pPr indent="-387667" lvl="0" marL="457200" rtl="0" algn="l">
              <a:lnSpc>
                <a:spcPct val="150000"/>
              </a:lnSpc>
              <a:spcBef>
                <a:spcPts val="1232"/>
              </a:spcBef>
              <a:spcAft>
                <a:spcPts val="0"/>
              </a:spcAft>
              <a:buClr>
                <a:schemeClr val="dk1"/>
              </a:buClr>
              <a:buSzPct val="100000"/>
              <a:buFont typeface="Avenir"/>
              <a:buChar char="•"/>
            </a:pPr>
            <a:r>
              <a:rPr lang="en" sz="2708">
                <a:solidFill>
                  <a:schemeClr val="dk1"/>
                </a:solidFill>
                <a:latin typeface="Avenir"/>
                <a:ea typeface="Avenir"/>
                <a:cs typeface="Avenir"/>
                <a:sym typeface="Avenir"/>
              </a:rPr>
              <a:t>i</a:t>
            </a:r>
            <a:r>
              <a:rPr lang="en" sz="2708">
                <a:solidFill>
                  <a:schemeClr val="dk1"/>
                </a:solidFill>
                <a:latin typeface="Avenir"/>
                <a:ea typeface="Avenir"/>
                <a:cs typeface="Avenir"/>
                <a:sym typeface="Avenir"/>
              </a:rPr>
              <a:t>nsight to optical properties of quantum emitters</a:t>
            </a:r>
            <a:endParaRPr sz="2708">
              <a:solidFill>
                <a:schemeClr val="dk1"/>
              </a:solidFill>
              <a:latin typeface="Avenir"/>
              <a:ea typeface="Avenir"/>
              <a:cs typeface="Avenir"/>
              <a:sym typeface="Avenir"/>
            </a:endParaRPr>
          </a:p>
          <a:p>
            <a:pPr indent="-387667" lvl="0" marL="457200" rtl="0" algn="l">
              <a:lnSpc>
                <a:spcPct val="150000"/>
              </a:lnSpc>
              <a:spcBef>
                <a:spcPts val="0"/>
              </a:spcBef>
              <a:spcAft>
                <a:spcPts val="0"/>
              </a:spcAft>
              <a:buClr>
                <a:schemeClr val="dk1"/>
              </a:buClr>
              <a:buSzPct val="100000"/>
              <a:buFont typeface="Avenir"/>
              <a:buChar char="•"/>
            </a:pPr>
            <a:r>
              <a:rPr lang="en" sz="2708">
                <a:solidFill>
                  <a:schemeClr val="dk1"/>
                </a:solidFill>
                <a:latin typeface="Avenir"/>
                <a:ea typeface="Avenir"/>
                <a:cs typeface="Avenir"/>
                <a:sym typeface="Avenir"/>
              </a:rPr>
              <a:t>manipulate emitters by altering their EM environment</a:t>
            </a:r>
            <a:endParaRPr sz="2708">
              <a:solidFill>
                <a:schemeClr val="dk1"/>
              </a:solidFill>
              <a:latin typeface="Avenir"/>
              <a:ea typeface="Avenir"/>
              <a:cs typeface="Avenir"/>
              <a:sym typeface="Avenir"/>
            </a:endParaRPr>
          </a:p>
          <a:p>
            <a:pPr indent="-387667" lvl="0" marL="457200" rtl="0" algn="l">
              <a:lnSpc>
                <a:spcPct val="150000"/>
              </a:lnSpc>
              <a:spcBef>
                <a:spcPts val="0"/>
              </a:spcBef>
              <a:spcAft>
                <a:spcPts val="0"/>
              </a:spcAft>
              <a:buClr>
                <a:schemeClr val="dk1"/>
              </a:buClr>
              <a:buSzPct val="100000"/>
              <a:buFont typeface="Avenir"/>
              <a:buChar char="•"/>
            </a:pPr>
            <a:r>
              <a:rPr lang="en" sz="2708">
                <a:solidFill>
                  <a:schemeClr val="dk1"/>
                </a:solidFill>
                <a:latin typeface="Avenir"/>
                <a:ea typeface="Avenir"/>
                <a:cs typeface="Avenir"/>
                <a:sym typeface="Avenir"/>
              </a:rPr>
              <a:t>enhance previously weak emissions </a:t>
            </a:r>
            <a:endParaRPr sz="2708">
              <a:solidFill>
                <a:schemeClr val="dk1"/>
              </a:solidFill>
              <a:latin typeface="Avenir"/>
              <a:ea typeface="Avenir"/>
              <a:cs typeface="Avenir"/>
              <a:sym typeface="Avenir"/>
            </a:endParaRPr>
          </a:p>
          <a:p>
            <a:pPr indent="-387667" lvl="0" marL="457200" rtl="0" algn="l">
              <a:lnSpc>
                <a:spcPct val="150000"/>
              </a:lnSpc>
              <a:spcBef>
                <a:spcPts val="0"/>
              </a:spcBef>
              <a:spcAft>
                <a:spcPts val="0"/>
              </a:spcAft>
              <a:buClr>
                <a:schemeClr val="dk1"/>
              </a:buClr>
              <a:buSzPct val="100000"/>
              <a:buFont typeface="Avenir"/>
              <a:buChar char="•"/>
            </a:pPr>
            <a:r>
              <a:rPr lang="en" sz="2708">
                <a:solidFill>
                  <a:schemeClr val="dk1"/>
                </a:solidFill>
                <a:latin typeface="Avenir"/>
                <a:ea typeface="Avenir"/>
                <a:cs typeface="Avenir"/>
                <a:sym typeface="Avenir"/>
              </a:rPr>
              <a:t>nanophotonic devices </a:t>
            </a:r>
            <a:endParaRPr sz="2708">
              <a:solidFill>
                <a:schemeClr val="dk1"/>
              </a:solidFill>
              <a:latin typeface="Avenir"/>
              <a:ea typeface="Avenir"/>
              <a:cs typeface="Avenir"/>
              <a:sym typeface="Avenir"/>
            </a:endParaRPr>
          </a:p>
          <a:p>
            <a:pPr indent="-387667" lvl="0" marL="457200" rtl="0" algn="l">
              <a:lnSpc>
                <a:spcPct val="150000"/>
              </a:lnSpc>
              <a:spcBef>
                <a:spcPts val="0"/>
              </a:spcBef>
              <a:spcAft>
                <a:spcPts val="0"/>
              </a:spcAft>
              <a:buClr>
                <a:schemeClr val="dk1"/>
              </a:buClr>
              <a:buSzPct val="100000"/>
              <a:buFont typeface="Avenir"/>
              <a:buChar char="•"/>
            </a:pPr>
            <a:r>
              <a:rPr lang="en" sz="2708">
                <a:solidFill>
                  <a:schemeClr val="dk1"/>
                </a:solidFill>
                <a:latin typeface="Avenir"/>
                <a:ea typeface="Avenir"/>
                <a:cs typeface="Avenir"/>
                <a:sym typeface="Avenir"/>
              </a:rPr>
              <a:t>manipulating light-matter interaction at the nanoscale</a:t>
            </a:r>
            <a:endParaRPr sz="2708">
              <a:solidFill>
                <a:schemeClr val="dk1"/>
              </a:solidFill>
              <a:latin typeface="Avenir"/>
              <a:ea typeface="Avenir"/>
              <a:cs typeface="Avenir"/>
              <a:sym typeface="Avenir"/>
            </a:endParaRPr>
          </a:p>
          <a:p>
            <a:pPr indent="0" lvl="0" marL="0" rtl="0" algn="l">
              <a:lnSpc>
                <a:spcPct val="150000"/>
              </a:lnSpc>
              <a:spcBef>
                <a:spcPts val="640"/>
              </a:spcBef>
              <a:spcAft>
                <a:spcPts val="0"/>
              </a:spcAft>
              <a:buNone/>
            </a:pPr>
            <a:r>
              <a:t/>
            </a:r>
            <a:endParaRPr sz="115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1949850" y="1566850"/>
            <a:ext cx="5244300" cy="849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4420">
                <a:latin typeface="Avenir"/>
                <a:ea typeface="Avenir"/>
                <a:cs typeface="Avenir"/>
                <a:sym typeface="Avenir"/>
              </a:rPr>
              <a:t>Acknowledgements</a:t>
            </a:r>
            <a:endParaRPr sz="4420">
              <a:latin typeface="Avenir"/>
              <a:ea typeface="Avenir"/>
              <a:cs typeface="Avenir"/>
              <a:sym typeface="Avenir"/>
            </a:endParaRPr>
          </a:p>
        </p:txBody>
      </p:sp>
      <p:sp>
        <p:nvSpPr>
          <p:cNvPr id="213" name="Google Shape;213;p26"/>
          <p:cNvSpPr txBox="1"/>
          <p:nvPr>
            <p:ph idx="1" type="body"/>
          </p:nvPr>
        </p:nvSpPr>
        <p:spPr>
          <a:xfrm>
            <a:off x="311700" y="3004100"/>
            <a:ext cx="8520600" cy="849000"/>
          </a:xfrm>
          <a:prstGeom prst="rect">
            <a:avLst/>
          </a:prstGeom>
        </p:spPr>
        <p:txBody>
          <a:bodyPr anchorCtr="0" anchor="t" bIns="45700" lIns="91425" spcFirstLastPara="1" rIns="91425" wrap="square" tIns="45700">
            <a:normAutofit fontScale="70000"/>
          </a:bodyPr>
          <a:lstStyle/>
          <a:p>
            <a:pPr indent="0" lvl="0" marL="0" rtl="0" algn="ctr">
              <a:spcBef>
                <a:spcPts val="640"/>
              </a:spcBef>
              <a:spcAft>
                <a:spcPts val="0"/>
              </a:spcAft>
              <a:buNone/>
            </a:pPr>
            <a:r>
              <a:rPr lang="en">
                <a:solidFill>
                  <a:schemeClr val="dk1"/>
                </a:solidFill>
                <a:latin typeface="Avenir"/>
                <a:ea typeface="Avenir"/>
                <a:cs typeface="Avenir"/>
                <a:sym typeface="Avenir"/>
              </a:rPr>
              <a:t>I would like to thank Dr. Hamzah Abudayyeh and Dr. Xiaoqin Li for giving me the opportunity to work on this project.</a:t>
            </a:r>
            <a:endParaRPr>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311700" y="2285400"/>
            <a:ext cx="8520600" cy="572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
                <a:latin typeface="Avenir"/>
                <a:ea typeface="Avenir"/>
                <a:cs typeface="Avenir"/>
                <a:sym typeface="Avenir"/>
              </a:rPr>
              <a:t>HIDDEN SLIDES</a:t>
            </a:r>
            <a:endParaRPr>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8"/>
          <p:cNvPicPr preferRelativeResize="0"/>
          <p:nvPr/>
        </p:nvPicPr>
        <p:blipFill>
          <a:blip r:embed="rId3">
            <a:alphaModFix/>
          </a:blip>
          <a:stretch>
            <a:fillRect/>
          </a:stretch>
        </p:blipFill>
        <p:spPr>
          <a:xfrm>
            <a:off x="0" y="541150"/>
            <a:ext cx="9144000" cy="46023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1"/>
          <p:cNvSpPr txBox="1"/>
          <p:nvPr/>
        </p:nvSpPr>
        <p:spPr>
          <a:xfrm>
            <a:off x="276875" y="697525"/>
            <a:ext cx="69327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chemeClr val="lt2"/>
                </a:solidFill>
                <a:latin typeface="Avenir"/>
                <a:ea typeface="Avenir"/>
                <a:cs typeface="Avenir"/>
                <a:sym typeface="Avenir"/>
              </a:rPr>
              <a:t>Outline and Key Concepts</a:t>
            </a:r>
            <a:endParaRPr sz="3400">
              <a:solidFill>
                <a:schemeClr val="lt2"/>
              </a:solidFill>
              <a:latin typeface="Avenir"/>
              <a:ea typeface="Avenir"/>
              <a:cs typeface="Avenir"/>
              <a:sym typeface="Avenir"/>
            </a:endParaRPr>
          </a:p>
        </p:txBody>
      </p:sp>
      <p:sp>
        <p:nvSpPr>
          <p:cNvPr id="49" name="Google Shape;49;p11"/>
          <p:cNvSpPr/>
          <p:nvPr/>
        </p:nvSpPr>
        <p:spPr>
          <a:xfrm>
            <a:off x="160375" y="1863575"/>
            <a:ext cx="2747400" cy="2475900"/>
          </a:xfrm>
          <a:prstGeom prst="ellipse">
            <a:avLst/>
          </a:prstGeom>
          <a:solidFill>
            <a:srgbClr val="8E7CC3"/>
          </a:solidFill>
          <a:ln cap="flat" cmpd="sng" w="9525">
            <a:solidFill>
              <a:srgbClr val="D9D2E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 name="Google Shape;50;p11"/>
          <p:cNvSpPr/>
          <p:nvPr/>
        </p:nvSpPr>
        <p:spPr>
          <a:xfrm>
            <a:off x="3198300" y="1863575"/>
            <a:ext cx="2747400" cy="24759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 name="Google Shape;51;p11"/>
          <p:cNvSpPr/>
          <p:nvPr/>
        </p:nvSpPr>
        <p:spPr>
          <a:xfrm>
            <a:off x="6236225" y="1863575"/>
            <a:ext cx="2747400" cy="24759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 name="Google Shape;52;p11"/>
          <p:cNvSpPr txBox="1"/>
          <p:nvPr/>
        </p:nvSpPr>
        <p:spPr>
          <a:xfrm>
            <a:off x="679525" y="2238875"/>
            <a:ext cx="1709100" cy="172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venir"/>
                <a:ea typeface="Avenir"/>
                <a:cs typeface="Avenir"/>
                <a:sym typeface="Avenir"/>
              </a:rPr>
              <a:t>Quantum emitters</a:t>
            </a:r>
            <a:endParaRPr sz="2100">
              <a:solidFill>
                <a:schemeClr val="lt1"/>
              </a:solidFill>
              <a:latin typeface="Avenir"/>
              <a:ea typeface="Avenir"/>
              <a:cs typeface="Avenir"/>
              <a:sym typeface="Avenir"/>
            </a:endParaRPr>
          </a:p>
          <a:p>
            <a:pPr indent="0" lvl="0" marL="0" rtl="0" algn="ctr">
              <a:spcBef>
                <a:spcPts val="0"/>
              </a:spcBef>
              <a:spcAft>
                <a:spcPts val="0"/>
              </a:spcAft>
              <a:buNone/>
            </a:pPr>
            <a:r>
              <a:t/>
            </a:r>
            <a:endParaRPr sz="2100">
              <a:solidFill>
                <a:schemeClr val="lt1"/>
              </a:solidFill>
              <a:latin typeface="Avenir"/>
              <a:ea typeface="Avenir"/>
              <a:cs typeface="Avenir"/>
              <a:sym typeface="Avenir"/>
            </a:endParaRPr>
          </a:p>
          <a:p>
            <a:pPr indent="0" lvl="0" marL="0" rtl="0" algn="ctr">
              <a:spcBef>
                <a:spcPts val="0"/>
              </a:spcBef>
              <a:spcAft>
                <a:spcPts val="0"/>
              </a:spcAft>
              <a:buNone/>
            </a:pPr>
            <a:r>
              <a:rPr lang="en" sz="2100">
                <a:solidFill>
                  <a:schemeClr val="lt1"/>
                </a:solidFill>
                <a:latin typeface="Avenir"/>
                <a:ea typeface="Avenir"/>
                <a:cs typeface="Avenir"/>
                <a:sym typeface="Avenir"/>
              </a:rPr>
              <a:t>(plasmonic) cavities</a:t>
            </a:r>
            <a:endParaRPr sz="2100">
              <a:solidFill>
                <a:schemeClr val="lt1"/>
              </a:solidFill>
              <a:latin typeface="Avenir"/>
              <a:ea typeface="Avenir"/>
              <a:cs typeface="Avenir"/>
              <a:sym typeface="Avenir"/>
            </a:endParaRPr>
          </a:p>
          <a:p>
            <a:pPr indent="0" lvl="0" marL="0" rtl="0" algn="l">
              <a:spcBef>
                <a:spcPts val="0"/>
              </a:spcBef>
              <a:spcAft>
                <a:spcPts val="0"/>
              </a:spcAft>
              <a:buNone/>
            </a:pPr>
            <a:r>
              <a:t/>
            </a:r>
            <a:endParaRPr/>
          </a:p>
        </p:txBody>
      </p:sp>
      <p:sp>
        <p:nvSpPr>
          <p:cNvPr id="53" name="Google Shape;53;p11"/>
          <p:cNvSpPr txBox="1"/>
          <p:nvPr/>
        </p:nvSpPr>
        <p:spPr>
          <a:xfrm>
            <a:off x="3535050" y="2194925"/>
            <a:ext cx="2073900" cy="18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venir"/>
                <a:ea typeface="Avenir"/>
                <a:cs typeface="Avenir"/>
                <a:sym typeface="Avenir"/>
              </a:rPr>
              <a:t>Transition Metal Dichalcogenide</a:t>
            </a:r>
            <a:endParaRPr sz="2100">
              <a:solidFill>
                <a:schemeClr val="lt1"/>
              </a:solidFill>
              <a:latin typeface="Avenir"/>
              <a:ea typeface="Avenir"/>
              <a:cs typeface="Avenir"/>
              <a:sym typeface="Avenir"/>
            </a:endParaRPr>
          </a:p>
          <a:p>
            <a:pPr indent="0" lvl="0" marL="0" rtl="0" algn="ctr">
              <a:spcBef>
                <a:spcPts val="0"/>
              </a:spcBef>
              <a:spcAft>
                <a:spcPts val="0"/>
              </a:spcAft>
              <a:buNone/>
            </a:pPr>
            <a:r>
              <a:t/>
            </a:r>
            <a:endParaRPr sz="2100">
              <a:solidFill>
                <a:schemeClr val="lt1"/>
              </a:solidFill>
              <a:latin typeface="Avenir"/>
              <a:ea typeface="Avenir"/>
              <a:cs typeface="Avenir"/>
              <a:sym typeface="Avenir"/>
            </a:endParaRPr>
          </a:p>
          <a:p>
            <a:pPr indent="0" lvl="0" marL="0" rtl="0" algn="ctr">
              <a:spcBef>
                <a:spcPts val="0"/>
              </a:spcBef>
              <a:spcAft>
                <a:spcPts val="0"/>
              </a:spcAft>
              <a:buNone/>
            </a:pPr>
            <a:r>
              <a:rPr lang="en" sz="2100">
                <a:solidFill>
                  <a:schemeClr val="lt1"/>
                </a:solidFill>
                <a:latin typeface="Avenir"/>
                <a:ea typeface="Avenir"/>
                <a:cs typeface="Avenir"/>
                <a:sym typeface="Avenir"/>
              </a:rPr>
              <a:t>nanocubes</a:t>
            </a:r>
            <a:endParaRPr sz="2100">
              <a:solidFill>
                <a:schemeClr val="lt1"/>
              </a:solidFill>
              <a:latin typeface="Avenir"/>
              <a:ea typeface="Avenir"/>
              <a:cs typeface="Avenir"/>
              <a:sym typeface="Avenir"/>
            </a:endParaRPr>
          </a:p>
          <a:p>
            <a:pPr indent="0" lvl="0" marL="0" rtl="0" algn="l">
              <a:spcBef>
                <a:spcPts val="0"/>
              </a:spcBef>
              <a:spcAft>
                <a:spcPts val="0"/>
              </a:spcAft>
              <a:buNone/>
            </a:pPr>
            <a:r>
              <a:t/>
            </a:r>
            <a:endParaRPr/>
          </a:p>
        </p:txBody>
      </p:sp>
      <p:sp>
        <p:nvSpPr>
          <p:cNvPr id="54" name="Google Shape;54;p11"/>
          <p:cNvSpPr txBox="1"/>
          <p:nvPr/>
        </p:nvSpPr>
        <p:spPr>
          <a:xfrm>
            <a:off x="6467825" y="2194925"/>
            <a:ext cx="2284200" cy="18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venir"/>
                <a:ea typeface="Avenir"/>
                <a:cs typeface="Avenir"/>
                <a:sym typeface="Avenir"/>
              </a:rPr>
              <a:t>Our </a:t>
            </a:r>
            <a:r>
              <a:rPr lang="en" sz="1800">
                <a:solidFill>
                  <a:schemeClr val="lt1"/>
                </a:solidFill>
                <a:latin typeface="Avenir"/>
                <a:ea typeface="Avenir"/>
                <a:cs typeface="Avenir"/>
                <a:sym typeface="Avenir"/>
              </a:rPr>
              <a:t>Sample</a:t>
            </a:r>
            <a:endParaRPr sz="1800">
              <a:solidFill>
                <a:schemeClr val="lt1"/>
              </a:solidFill>
              <a:latin typeface="Avenir"/>
              <a:ea typeface="Avenir"/>
              <a:cs typeface="Avenir"/>
              <a:sym typeface="Avenir"/>
            </a:endParaRPr>
          </a:p>
          <a:p>
            <a:pPr indent="0" lvl="0" marL="0" rtl="0" algn="ctr">
              <a:spcBef>
                <a:spcPts val="0"/>
              </a:spcBef>
              <a:spcAft>
                <a:spcPts val="0"/>
              </a:spcAft>
              <a:buNone/>
            </a:pPr>
            <a:r>
              <a:t/>
            </a:r>
            <a:endParaRPr sz="1800">
              <a:solidFill>
                <a:schemeClr val="lt1"/>
              </a:solidFill>
              <a:latin typeface="Avenir"/>
              <a:ea typeface="Avenir"/>
              <a:cs typeface="Avenir"/>
              <a:sym typeface="Avenir"/>
            </a:endParaRPr>
          </a:p>
          <a:p>
            <a:pPr indent="0" lvl="0" marL="0" rtl="0" algn="ctr">
              <a:spcBef>
                <a:spcPts val="0"/>
              </a:spcBef>
              <a:spcAft>
                <a:spcPts val="0"/>
              </a:spcAft>
              <a:buNone/>
            </a:pPr>
            <a:r>
              <a:rPr lang="en" sz="1800">
                <a:solidFill>
                  <a:schemeClr val="lt1"/>
                </a:solidFill>
                <a:latin typeface="Avenir"/>
                <a:ea typeface="Avenir"/>
                <a:cs typeface="Avenir"/>
                <a:sym typeface="Avenir"/>
              </a:rPr>
              <a:t>Dark-field spectroscopy</a:t>
            </a:r>
            <a:endParaRPr sz="1800">
              <a:solidFill>
                <a:schemeClr val="lt1"/>
              </a:solidFill>
              <a:latin typeface="Avenir"/>
              <a:ea typeface="Avenir"/>
              <a:cs typeface="Avenir"/>
              <a:sym typeface="Avenir"/>
            </a:endParaRPr>
          </a:p>
          <a:p>
            <a:pPr indent="0" lvl="0" marL="0" rtl="0" algn="ctr">
              <a:spcBef>
                <a:spcPts val="0"/>
              </a:spcBef>
              <a:spcAft>
                <a:spcPts val="0"/>
              </a:spcAft>
              <a:buNone/>
            </a:pPr>
            <a:r>
              <a:t/>
            </a:r>
            <a:endParaRPr sz="1800">
              <a:solidFill>
                <a:schemeClr val="lt1"/>
              </a:solidFill>
              <a:latin typeface="Avenir"/>
              <a:ea typeface="Avenir"/>
              <a:cs typeface="Avenir"/>
              <a:sym typeface="Avenir"/>
            </a:endParaRPr>
          </a:p>
          <a:p>
            <a:pPr indent="0" lvl="0" marL="0" rtl="0" algn="ctr">
              <a:spcBef>
                <a:spcPts val="0"/>
              </a:spcBef>
              <a:spcAft>
                <a:spcPts val="0"/>
              </a:spcAft>
              <a:buNone/>
            </a:pPr>
            <a:r>
              <a:rPr lang="en" sz="1800">
                <a:solidFill>
                  <a:schemeClr val="lt1"/>
                </a:solidFill>
                <a:latin typeface="Avenir"/>
                <a:ea typeface="Avenir"/>
                <a:cs typeface="Avenir"/>
                <a:sym typeface="Avenir"/>
              </a:rPr>
              <a:t>Photoluminescence</a:t>
            </a:r>
            <a:endParaRPr sz="1800">
              <a:solidFill>
                <a:schemeClr val="lt1"/>
              </a:solidFill>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nvSpPr>
        <p:spPr>
          <a:xfrm>
            <a:off x="485775" y="3572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229" name="Google Shape;229;p29"/>
          <p:cNvSpPr txBox="1"/>
          <p:nvPr/>
        </p:nvSpPr>
        <p:spPr>
          <a:xfrm>
            <a:off x="3772425" y="691100"/>
            <a:ext cx="5127900" cy="42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2"/>
                </a:solidFill>
                <a:latin typeface="Avenir"/>
                <a:ea typeface="Avenir"/>
                <a:cs typeface="Avenir"/>
                <a:sym typeface="Avenir"/>
              </a:rPr>
              <a:t>Cavities can impact emitters in a few ways:</a:t>
            </a:r>
            <a:endParaRPr>
              <a:solidFill>
                <a:schemeClr val="lt2"/>
              </a:solidFill>
              <a:latin typeface="Avenir"/>
              <a:ea typeface="Avenir"/>
              <a:cs typeface="Avenir"/>
              <a:sym typeface="Avenir"/>
            </a:endParaRPr>
          </a:p>
          <a:p>
            <a:pPr indent="-317500" lvl="0" marL="457200" rtl="0" algn="l">
              <a:lnSpc>
                <a:spcPct val="115000"/>
              </a:lnSpc>
              <a:spcBef>
                <a:spcPts val="1200"/>
              </a:spcBef>
              <a:spcAft>
                <a:spcPts val="0"/>
              </a:spcAft>
              <a:buClr>
                <a:schemeClr val="lt2"/>
              </a:buClr>
              <a:buSzPts val="1400"/>
              <a:buFont typeface="Avenir"/>
              <a:buChar char="●"/>
            </a:pPr>
            <a:r>
              <a:rPr lang="en">
                <a:solidFill>
                  <a:schemeClr val="lt2"/>
                </a:solidFill>
                <a:latin typeface="Avenir"/>
                <a:ea typeface="Avenir"/>
                <a:cs typeface="Avenir"/>
                <a:sym typeface="Avenir"/>
              </a:rPr>
              <a:t>decay rate enhancement --- The weak coupling of a 2-level emitter to a cavity leads to the modification of the spontaneous emission rate. The emitter can have multiple radiative modes and some nonradiative processes</a:t>
            </a:r>
            <a:endParaRPr>
              <a:solidFill>
                <a:schemeClr val="lt2"/>
              </a:solidFill>
              <a:latin typeface="Avenir"/>
              <a:ea typeface="Avenir"/>
              <a:cs typeface="Avenir"/>
              <a:sym typeface="Avenir"/>
            </a:endParaRPr>
          </a:p>
          <a:p>
            <a:pPr indent="-317500" lvl="0" marL="457200" rtl="0" algn="l">
              <a:lnSpc>
                <a:spcPct val="115000"/>
              </a:lnSpc>
              <a:spcBef>
                <a:spcPts val="0"/>
              </a:spcBef>
              <a:spcAft>
                <a:spcPts val="0"/>
              </a:spcAft>
              <a:buClr>
                <a:schemeClr val="lt2"/>
              </a:buClr>
              <a:buSzPts val="1400"/>
              <a:buFont typeface="Avenir"/>
              <a:buChar char="●"/>
            </a:pPr>
            <a:r>
              <a:rPr lang="en">
                <a:solidFill>
                  <a:schemeClr val="lt2"/>
                </a:solidFill>
                <a:latin typeface="Avenir"/>
                <a:ea typeface="Avenir"/>
                <a:cs typeface="Avenir"/>
                <a:sym typeface="Avenir"/>
              </a:rPr>
              <a:t>emission redirection --- the intrinsic radiation pattern of a quantum emitter is omnidirectional, making it hard to collect emitted photons. Cavities can redirect the emission to the desired optical mode with an efficiency $\eta _{NA}$. Different modes can have different efficiencies. </a:t>
            </a:r>
            <a:endParaRPr>
              <a:solidFill>
                <a:schemeClr val="lt2"/>
              </a:solidFill>
              <a:latin typeface="Avenir"/>
              <a:ea typeface="Avenir"/>
              <a:cs typeface="Avenir"/>
              <a:sym typeface="Avenir"/>
            </a:endParaRPr>
          </a:p>
          <a:p>
            <a:pPr indent="-317500" lvl="0" marL="457200" rtl="0" algn="l">
              <a:lnSpc>
                <a:spcPct val="115000"/>
              </a:lnSpc>
              <a:spcBef>
                <a:spcPts val="0"/>
              </a:spcBef>
              <a:spcAft>
                <a:spcPts val="0"/>
              </a:spcAft>
              <a:buClr>
                <a:schemeClr val="lt2"/>
              </a:buClr>
              <a:buSzPts val="1400"/>
              <a:buFont typeface="Avenir"/>
              <a:buChar char="●"/>
            </a:pPr>
            <a:r>
              <a:rPr lang="en">
                <a:solidFill>
                  <a:schemeClr val="lt2"/>
                </a:solidFill>
                <a:latin typeface="Avenir"/>
                <a:ea typeface="Avenir"/>
                <a:cs typeface="Avenir"/>
                <a:sym typeface="Avenir"/>
              </a:rPr>
              <a:t>absorption enhancement --- cavities alter the absorption cross-section of the emitter which causes absorption enhancement and lowers the saturation power needed from the pump laser. </a:t>
            </a:r>
            <a:endParaRPr sz="1000">
              <a:solidFill>
                <a:schemeClr val="lt2"/>
              </a:solidFill>
            </a:endParaRPr>
          </a:p>
        </p:txBody>
      </p:sp>
      <p:sp>
        <p:nvSpPr>
          <p:cNvPr id="230" name="Google Shape;230;p29"/>
          <p:cNvSpPr txBox="1"/>
          <p:nvPr/>
        </p:nvSpPr>
        <p:spPr>
          <a:xfrm>
            <a:off x="386150" y="475500"/>
            <a:ext cx="3000000" cy="16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lt2"/>
                </a:solidFill>
                <a:latin typeface="Avenir"/>
                <a:ea typeface="Avenir"/>
                <a:cs typeface="Avenir"/>
                <a:sym typeface="Avenir"/>
              </a:rPr>
              <a:t>Coupling parameters:</a:t>
            </a:r>
            <a:endParaRPr b="1" sz="1300">
              <a:solidFill>
                <a:schemeClr val="lt2"/>
              </a:solidFill>
              <a:latin typeface="Avenir"/>
              <a:ea typeface="Avenir"/>
              <a:cs typeface="Avenir"/>
              <a:sym typeface="Avenir"/>
            </a:endParaRPr>
          </a:p>
          <a:p>
            <a:pPr indent="-311150" lvl="0" marL="457200" rtl="0" algn="l">
              <a:lnSpc>
                <a:spcPct val="115000"/>
              </a:lnSpc>
              <a:spcBef>
                <a:spcPts val="1200"/>
              </a:spcBef>
              <a:spcAft>
                <a:spcPts val="0"/>
              </a:spcAft>
              <a:buClr>
                <a:schemeClr val="lt2"/>
              </a:buClr>
              <a:buSzPts val="1300"/>
              <a:buFont typeface="Avenir"/>
              <a:buChar char="●"/>
            </a:pPr>
            <a:r>
              <a:rPr lang="en" sz="1300">
                <a:solidFill>
                  <a:schemeClr val="lt2"/>
                </a:solidFill>
                <a:latin typeface="Avenir"/>
                <a:ea typeface="Avenir"/>
                <a:cs typeface="Avenir"/>
                <a:sym typeface="Avenir"/>
              </a:rPr>
              <a:t>emitter's decay in free space $\Gamma _0$\\</a:t>
            </a:r>
            <a:endParaRPr sz="1300">
              <a:solidFill>
                <a:schemeClr val="lt2"/>
              </a:solidFill>
              <a:latin typeface="Avenir"/>
              <a:ea typeface="Avenir"/>
              <a:cs typeface="Avenir"/>
              <a:sym typeface="Avenir"/>
            </a:endParaRPr>
          </a:p>
          <a:p>
            <a:pPr indent="-311150" lvl="0" marL="457200" rtl="0" algn="l">
              <a:lnSpc>
                <a:spcPct val="115000"/>
              </a:lnSpc>
              <a:spcBef>
                <a:spcPts val="0"/>
              </a:spcBef>
              <a:spcAft>
                <a:spcPts val="0"/>
              </a:spcAft>
              <a:buClr>
                <a:schemeClr val="lt2"/>
              </a:buClr>
              <a:buSzPts val="1300"/>
              <a:buFont typeface="Avenir"/>
              <a:buChar char="●"/>
            </a:pPr>
            <a:r>
              <a:rPr lang="en" sz="1300">
                <a:solidFill>
                  <a:schemeClr val="lt2"/>
                </a:solidFill>
                <a:latin typeface="Avenir"/>
                <a:ea typeface="Avenir"/>
                <a:cs typeface="Avenir"/>
                <a:sym typeface="Avenir"/>
              </a:rPr>
              <a:t>cavity's loss rate $\kappa$\\</a:t>
            </a:r>
            <a:endParaRPr sz="1300">
              <a:solidFill>
                <a:schemeClr val="lt2"/>
              </a:solidFill>
              <a:latin typeface="Avenir"/>
              <a:ea typeface="Avenir"/>
              <a:cs typeface="Avenir"/>
              <a:sym typeface="Avenir"/>
            </a:endParaRPr>
          </a:p>
          <a:p>
            <a:pPr indent="-311150" lvl="0" marL="457200" rtl="0" algn="l">
              <a:lnSpc>
                <a:spcPct val="115000"/>
              </a:lnSpc>
              <a:spcBef>
                <a:spcPts val="0"/>
              </a:spcBef>
              <a:spcAft>
                <a:spcPts val="0"/>
              </a:spcAft>
              <a:buClr>
                <a:schemeClr val="lt2"/>
              </a:buClr>
              <a:buSzPts val="1300"/>
              <a:buFont typeface="Avenir"/>
              <a:buChar char="●"/>
            </a:pPr>
            <a:r>
              <a:rPr lang="en" sz="1300">
                <a:solidFill>
                  <a:schemeClr val="lt2"/>
                </a:solidFill>
                <a:latin typeface="Avenir"/>
                <a:ea typeface="Avenir"/>
                <a:cs typeface="Avenir"/>
                <a:sym typeface="Avenir"/>
              </a:rPr>
              <a:t>emitter-cavity coupling coefficient $g$\\</a:t>
            </a:r>
            <a:endParaRPr sz="1000">
              <a:solidFill>
                <a:schemeClr val="lt2"/>
              </a:solidFill>
            </a:endParaRPr>
          </a:p>
        </p:txBody>
      </p:sp>
      <p:sp>
        <p:nvSpPr>
          <p:cNvPr id="231" name="Google Shape;231;p29"/>
          <p:cNvSpPr txBox="1"/>
          <p:nvPr/>
        </p:nvSpPr>
        <p:spPr>
          <a:xfrm>
            <a:off x="199125" y="2046500"/>
            <a:ext cx="3573300" cy="291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2"/>
                </a:solidFill>
              </a:rPr>
              <a:t>This is dependent on the overlap of the photonic cavity and the resonances of the 2-level system. Due to the interplay between the photonic cavity and the system, we are able to enhance some processes at the expense of others. For instance, if the resonances of the plasmonic cavity are vertical, they selectively enhance dipole emitters with a vertical dipole. Not only are we increasing the lifetime, but we are also altering our characterization and probability of the emission. </a:t>
            </a:r>
            <a:endParaRPr sz="900">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311700" y="445025"/>
            <a:ext cx="8520600" cy="572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latin typeface="Avenir"/>
                <a:ea typeface="Avenir"/>
                <a:cs typeface="Avenir"/>
                <a:sym typeface="Avenir"/>
              </a:rPr>
              <a:t>Weak Coupling Regime</a:t>
            </a:r>
            <a:endParaRPr>
              <a:latin typeface="Avenir"/>
              <a:ea typeface="Avenir"/>
              <a:cs typeface="Avenir"/>
              <a:sym typeface="Avenir"/>
            </a:endParaRPr>
          </a:p>
        </p:txBody>
      </p:sp>
      <p:sp>
        <p:nvSpPr>
          <p:cNvPr id="237" name="Google Shape;237;p30"/>
          <p:cNvSpPr txBox="1"/>
          <p:nvPr>
            <p:ph idx="1" type="body"/>
          </p:nvPr>
        </p:nvSpPr>
        <p:spPr>
          <a:xfrm>
            <a:off x="311700" y="1152475"/>
            <a:ext cx="8520600" cy="3416400"/>
          </a:xfrm>
          <a:prstGeom prst="rect">
            <a:avLst/>
          </a:prstGeom>
        </p:spPr>
        <p:txBody>
          <a:bodyPr anchorCtr="0" anchor="t" bIns="45700" lIns="91425" spcFirstLastPara="1" rIns="91425" wrap="square" tIns="45700">
            <a:normAutofit fontScale="62500" lnSpcReduction="10000"/>
          </a:bodyPr>
          <a:lstStyle/>
          <a:p>
            <a:pPr indent="0" lvl="0" marL="0" rtl="0" algn="l">
              <a:spcBef>
                <a:spcPts val="640"/>
              </a:spcBef>
              <a:spcAft>
                <a:spcPts val="0"/>
              </a:spcAft>
              <a:buNone/>
            </a:pPr>
            <a:r>
              <a:rPr lang="en"/>
              <a:t>We are concerned with the weak coupling regime $g &lt; \kappa$, $\Gamma _0$. Here, the photon is released by an excited emitter due to spontaneous emission and lost to far-field radiation modes leaving the cavity in a vacuum state. In this case, the cavity becomes the system's environment and results in a modified decay rate $\Gamma = F \Gamma _0$ where $F = \frac{3}{4\pi ^2} Q \frac{\lambda ^3}{V}$ (Purcell factor - represents the shortening of lifetimes; losses ensure that it is not directly related to the number of emitted photons), $Q \approx \frac{1}{\kappa}$ (cavity quality factor), and the cavity mode volume $\frac{V}{\lambda ^3}$. The advantage of the weak coupling regime is that for emitted photons, the probability that they will be reabsorbed by the emitter is low compared to the likelihood of the photon escaping the cavity.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434150" y="427525"/>
            <a:ext cx="8520600" cy="572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
                <a:latin typeface="Avenir"/>
                <a:ea typeface="Avenir"/>
                <a:cs typeface="Avenir"/>
                <a:sym typeface="Avenir"/>
              </a:rPr>
              <a:t>Methods</a:t>
            </a:r>
            <a:endParaRPr>
              <a:latin typeface="Avenir"/>
              <a:ea typeface="Avenir"/>
              <a:cs typeface="Avenir"/>
              <a:sym typeface="Avenir"/>
            </a:endParaRPr>
          </a:p>
        </p:txBody>
      </p:sp>
      <p:sp>
        <p:nvSpPr>
          <p:cNvPr id="243" name="Google Shape;243;p31"/>
          <p:cNvSpPr txBox="1"/>
          <p:nvPr>
            <p:ph idx="1" type="body"/>
          </p:nvPr>
        </p:nvSpPr>
        <p:spPr>
          <a:xfrm>
            <a:off x="311700" y="1152475"/>
            <a:ext cx="8520600" cy="3416400"/>
          </a:xfrm>
          <a:prstGeom prst="rect">
            <a:avLst/>
          </a:prstGeom>
        </p:spPr>
        <p:txBody>
          <a:bodyPr anchorCtr="0" anchor="t" bIns="45700" lIns="91425" spcFirstLastPara="1" rIns="91425" wrap="square" tIns="45700">
            <a:normAutofit fontScale="77500" lnSpcReduction="10000"/>
          </a:bodyPr>
          <a:lstStyle/>
          <a:p>
            <a:pPr indent="-386080" lvl="0" marL="457200" rtl="0" algn="l">
              <a:spcBef>
                <a:spcPts val="640"/>
              </a:spcBef>
              <a:spcAft>
                <a:spcPts val="0"/>
              </a:spcAft>
              <a:buSzPct val="100000"/>
              <a:buFont typeface="Avenir"/>
              <a:buChar char="●"/>
            </a:pPr>
            <a:r>
              <a:rPr lang="en">
                <a:latin typeface="Avenir"/>
                <a:ea typeface="Avenir"/>
                <a:cs typeface="Avenir"/>
                <a:sym typeface="Avenir"/>
              </a:rPr>
              <a:t>Use AFM to confirm  nanocubes</a:t>
            </a:r>
            <a:endParaRPr>
              <a:latin typeface="Avenir"/>
              <a:ea typeface="Avenir"/>
              <a:cs typeface="Avenir"/>
              <a:sym typeface="Avenir"/>
            </a:endParaRPr>
          </a:p>
          <a:p>
            <a:pPr indent="-386080" lvl="0" marL="457200" rtl="0" algn="l">
              <a:spcBef>
                <a:spcPts val="640"/>
              </a:spcBef>
              <a:spcAft>
                <a:spcPts val="0"/>
              </a:spcAft>
              <a:buSzPct val="100000"/>
              <a:buFont typeface="Avenir"/>
              <a:buChar char="●"/>
            </a:pPr>
            <a:r>
              <a:rPr lang="en">
                <a:latin typeface="Avenir"/>
                <a:ea typeface="Avenir"/>
                <a:cs typeface="Avenir"/>
                <a:sym typeface="Avenir"/>
              </a:rPr>
              <a:t>Pick nanocube points of interest</a:t>
            </a:r>
            <a:endParaRPr>
              <a:latin typeface="Avenir"/>
              <a:ea typeface="Avenir"/>
              <a:cs typeface="Avenir"/>
              <a:sym typeface="Avenir"/>
            </a:endParaRPr>
          </a:p>
          <a:p>
            <a:pPr indent="-386080" lvl="0" marL="457200" rtl="0" algn="l">
              <a:spcBef>
                <a:spcPts val="640"/>
              </a:spcBef>
              <a:spcAft>
                <a:spcPts val="0"/>
              </a:spcAft>
              <a:buSzPct val="100000"/>
              <a:buFont typeface="Avenir"/>
              <a:buChar char="●"/>
            </a:pPr>
            <a:r>
              <a:rPr lang="en">
                <a:latin typeface="Avenir"/>
                <a:ea typeface="Avenir"/>
                <a:cs typeface="Avenir"/>
                <a:sym typeface="Avenir"/>
              </a:rPr>
              <a:t>Map their plasmonic resonances using dark-field spectroscopy</a:t>
            </a:r>
            <a:endParaRPr>
              <a:latin typeface="Avenir"/>
              <a:ea typeface="Avenir"/>
              <a:cs typeface="Avenir"/>
              <a:sym typeface="Avenir"/>
            </a:endParaRPr>
          </a:p>
          <a:p>
            <a:pPr indent="-386080" lvl="0" marL="457200" rtl="0" algn="l">
              <a:spcBef>
                <a:spcPts val="640"/>
              </a:spcBef>
              <a:spcAft>
                <a:spcPts val="0"/>
              </a:spcAft>
              <a:buSzPct val="100000"/>
              <a:buFont typeface="Avenir"/>
              <a:buChar char="●"/>
            </a:pPr>
            <a:r>
              <a:rPr lang="en">
                <a:latin typeface="Avenir"/>
                <a:ea typeface="Avenir"/>
                <a:cs typeface="Avenir"/>
                <a:sym typeface="Avenir"/>
              </a:rPr>
              <a:t>Use PL to graph enhancement due to exciton emission </a:t>
            </a:r>
            <a:endParaRPr>
              <a:latin typeface="Avenir"/>
              <a:ea typeface="Avenir"/>
              <a:cs typeface="Avenir"/>
              <a:sym typeface="Avenir"/>
            </a:endParaRPr>
          </a:p>
          <a:p>
            <a:pPr indent="0" lvl="0" marL="0" rtl="0" algn="l">
              <a:spcBef>
                <a:spcPts val="640"/>
              </a:spcBef>
              <a:spcAft>
                <a:spcPts val="0"/>
              </a:spcAft>
              <a:buNone/>
            </a:pPr>
            <a:r>
              <a:rPr lang="en">
                <a:latin typeface="Avenir"/>
                <a:ea typeface="Avenir"/>
                <a:cs typeface="Avenir"/>
                <a:sym typeface="Avenir"/>
              </a:rPr>
              <a:t>Does an overlap between the plasmonic resonances and exciton excitation exist?</a:t>
            </a:r>
            <a:endParaRPr>
              <a:latin typeface="Avenir"/>
              <a:ea typeface="Avenir"/>
              <a:cs typeface="Avenir"/>
              <a:sym typeface="Avenir"/>
            </a:endParaRPr>
          </a:p>
          <a:p>
            <a:pPr indent="0" lvl="0" marL="0" rtl="0" algn="l">
              <a:spcBef>
                <a:spcPts val="640"/>
              </a:spcBef>
              <a:spcAft>
                <a:spcPts val="0"/>
              </a:spcAft>
              <a:buNone/>
            </a:pPr>
            <a:r>
              <a:t/>
            </a:r>
            <a:endParaRPr>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2"/>
          <p:cNvSpPr txBox="1"/>
          <p:nvPr>
            <p:ph type="title"/>
          </p:nvPr>
        </p:nvSpPr>
        <p:spPr>
          <a:xfrm>
            <a:off x="311700" y="500775"/>
            <a:ext cx="8520600" cy="431100"/>
          </a:xfrm>
          <a:prstGeom prst="rect">
            <a:avLst/>
          </a:prstGeom>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640"/>
              </a:spcBef>
              <a:spcAft>
                <a:spcPts val="0"/>
              </a:spcAft>
              <a:buNone/>
            </a:pPr>
            <a:r>
              <a:rPr lang="en" sz="2160">
                <a:latin typeface="Avenir"/>
                <a:ea typeface="Avenir"/>
                <a:cs typeface="Avenir"/>
                <a:sym typeface="Avenir"/>
              </a:rPr>
              <a:t>How do quantum emitters work?</a:t>
            </a:r>
            <a:endParaRPr sz="2160">
              <a:latin typeface="Avenir"/>
              <a:ea typeface="Avenir"/>
              <a:cs typeface="Avenir"/>
              <a:sym typeface="Avenir"/>
            </a:endParaRPr>
          </a:p>
        </p:txBody>
      </p:sp>
      <p:sp>
        <p:nvSpPr>
          <p:cNvPr id="60" name="Google Shape;60;p12"/>
          <p:cNvSpPr txBox="1"/>
          <p:nvPr/>
        </p:nvSpPr>
        <p:spPr>
          <a:xfrm>
            <a:off x="5945225" y="2314575"/>
            <a:ext cx="3000000" cy="19086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latin typeface="Avenir"/>
                <a:ea typeface="Avenir"/>
                <a:cs typeface="Avenir"/>
                <a:sym typeface="Avenir"/>
              </a:rPr>
              <a:t>How can we alter this environment to favorably influence the decay rate of the system?</a:t>
            </a:r>
            <a:endParaRPr sz="1800"/>
          </a:p>
        </p:txBody>
      </p:sp>
      <p:sp>
        <p:nvSpPr>
          <p:cNvPr id="61" name="Google Shape;61;p12"/>
          <p:cNvSpPr txBox="1"/>
          <p:nvPr/>
        </p:nvSpPr>
        <p:spPr>
          <a:xfrm>
            <a:off x="2808675" y="1791071"/>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chemeClr val="dk1"/>
                </a:solidFill>
                <a:latin typeface="Avenir"/>
                <a:ea typeface="Avenir"/>
                <a:cs typeface="Avenir"/>
                <a:sym typeface="Avenir"/>
              </a:rPr>
              <a:t>Electromagnetic environment</a:t>
            </a:r>
            <a:endParaRPr b="1" sz="1600">
              <a:solidFill>
                <a:schemeClr val="dk1"/>
              </a:solidFill>
              <a:latin typeface="Avenir"/>
              <a:ea typeface="Avenir"/>
              <a:cs typeface="Avenir"/>
              <a:sym typeface="Avenir"/>
            </a:endParaRPr>
          </a:p>
        </p:txBody>
      </p:sp>
      <p:sp>
        <p:nvSpPr>
          <p:cNvPr id="62" name="Google Shape;62;p12"/>
          <p:cNvSpPr/>
          <p:nvPr/>
        </p:nvSpPr>
        <p:spPr>
          <a:xfrm>
            <a:off x="126450" y="1416850"/>
            <a:ext cx="3413739" cy="3441419"/>
          </a:xfrm>
          <a:custGeom>
            <a:rect b="b" l="l" r="r" t="t"/>
            <a:pathLst>
              <a:path extrusionOk="0" h="98179" w="122664">
                <a:moveTo>
                  <a:pt x="58554" y="3856"/>
                </a:moveTo>
                <a:cubicBezTo>
                  <a:pt x="44191" y="9925"/>
                  <a:pt x="2618" y="24693"/>
                  <a:pt x="291" y="40270"/>
                </a:cubicBezTo>
                <a:cubicBezTo>
                  <a:pt x="-2035" y="55847"/>
                  <a:pt x="26793" y="92160"/>
                  <a:pt x="44595" y="97319"/>
                </a:cubicBezTo>
                <a:cubicBezTo>
                  <a:pt x="62398" y="102478"/>
                  <a:pt x="94260" y="80123"/>
                  <a:pt x="107106" y="71222"/>
                </a:cubicBezTo>
                <a:cubicBezTo>
                  <a:pt x="119952" y="62321"/>
                  <a:pt x="124605" y="51295"/>
                  <a:pt x="121672" y="43911"/>
                </a:cubicBezTo>
                <a:cubicBezTo>
                  <a:pt x="118739" y="36527"/>
                  <a:pt x="95373" y="33594"/>
                  <a:pt x="89506" y="26918"/>
                </a:cubicBezTo>
                <a:cubicBezTo>
                  <a:pt x="83639" y="20242"/>
                  <a:pt x="91630" y="7700"/>
                  <a:pt x="86471" y="3856"/>
                </a:cubicBezTo>
                <a:cubicBezTo>
                  <a:pt x="81312" y="12"/>
                  <a:pt x="72917" y="-2213"/>
                  <a:pt x="58554" y="3856"/>
                </a:cubicBezTo>
                <a:close/>
              </a:path>
            </a:pathLst>
          </a:custGeom>
          <a:solidFill>
            <a:srgbClr val="CFE2F3"/>
          </a:solidFill>
          <a:ln cap="flat" cmpd="sng" w="9525">
            <a:solidFill>
              <a:schemeClr val="dk2"/>
            </a:solidFill>
            <a:prstDash val="solid"/>
            <a:round/>
            <a:headEnd len="med" w="med" type="none"/>
            <a:tailEnd len="med" w="med" type="none"/>
          </a:ln>
        </p:spPr>
      </p:sp>
      <p:sp>
        <p:nvSpPr>
          <p:cNvPr id="63" name="Google Shape;63;p12"/>
          <p:cNvSpPr/>
          <p:nvPr/>
        </p:nvSpPr>
        <p:spPr>
          <a:xfrm>
            <a:off x="1507150" y="2058400"/>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2"/>
          <p:cNvSpPr/>
          <p:nvPr/>
        </p:nvSpPr>
        <p:spPr>
          <a:xfrm>
            <a:off x="2145075" y="2908725"/>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2"/>
          <p:cNvSpPr/>
          <p:nvPr/>
        </p:nvSpPr>
        <p:spPr>
          <a:xfrm>
            <a:off x="992625" y="2786800"/>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2"/>
          <p:cNvSpPr/>
          <p:nvPr/>
        </p:nvSpPr>
        <p:spPr>
          <a:xfrm>
            <a:off x="1568850" y="2571750"/>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2"/>
          <p:cNvSpPr/>
          <p:nvPr/>
        </p:nvSpPr>
        <p:spPr>
          <a:xfrm>
            <a:off x="1507150" y="3281175"/>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2"/>
          <p:cNvSpPr/>
          <p:nvPr/>
        </p:nvSpPr>
        <p:spPr>
          <a:xfrm>
            <a:off x="2269150" y="2314563"/>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2"/>
          <p:cNvSpPr/>
          <p:nvPr/>
        </p:nvSpPr>
        <p:spPr>
          <a:xfrm>
            <a:off x="791438" y="2211575"/>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2"/>
          <p:cNvSpPr/>
          <p:nvPr/>
        </p:nvSpPr>
        <p:spPr>
          <a:xfrm>
            <a:off x="2083700" y="1042675"/>
            <a:ext cx="1455000" cy="796200"/>
          </a:xfrm>
          <a:prstGeom prst="ellipse">
            <a:avLst/>
          </a:prstGeom>
          <a:noFill/>
          <a:ln cap="flat" cmpd="sng" w="9525">
            <a:solidFill>
              <a:schemeClr val="lt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2"/>
          <p:cNvSpPr/>
          <p:nvPr/>
        </p:nvSpPr>
        <p:spPr>
          <a:xfrm>
            <a:off x="2576800" y="1270600"/>
            <a:ext cx="394504" cy="379199"/>
          </a:xfrm>
          <a:custGeom>
            <a:rect b="b" l="l" r="r" t="t"/>
            <a:pathLst>
              <a:path extrusionOk="0" h="27310" w="9481">
                <a:moveTo>
                  <a:pt x="4625" y="0"/>
                </a:moveTo>
                <a:cubicBezTo>
                  <a:pt x="2834" y="896"/>
                  <a:pt x="-1039" y="2832"/>
                  <a:pt x="377" y="4248"/>
                </a:cubicBezTo>
                <a:cubicBezTo>
                  <a:pt x="2045" y="5916"/>
                  <a:pt x="6446" y="5530"/>
                  <a:pt x="6446" y="7889"/>
                </a:cubicBezTo>
                <a:cubicBezTo>
                  <a:pt x="6446" y="10248"/>
                  <a:pt x="2059" y="11720"/>
                  <a:pt x="2805" y="13958"/>
                </a:cubicBezTo>
                <a:cubicBezTo>
                  <a:pt x="3535" y="16146"/>
                  <a:pt x="8685" y="17790"/>
                  <a:pt x="7053" y="19420"/>
                </a:cubicBezTo>
                <a:cubicBezTo>
                  <a:pt x="5260" y="21212"/>
                  <a:pt x="2797" y="23637"/>
                  <a:pt x="3412" y="26096"/>
                </a:cubicBezTo>
                <a:cubicBezTo>
                  <a:pt x="3913" y="28097"/>
                  <a:pt x="8022" y="25851"/>
                  <a:pt x="9481" y="27310"/>
                </a:cubicBezTo>
              </a:path>
            </a:pathLst>
          </a:custGeom>
          <a:noFill/>
          <a:ln cap="flat" cmpd="sng" w="9525">
            <a:solidFill>
              <a:srgbClr val="FF0000"/>
            </a:solidFill>
            <a:prstDash val="solid"/>
            <a:round/>
            <a:headEnd len="med" w="med" type="none"/>
            <a:tailEnd len="med" w="med" type="none"/>
          </a:ln>
        </p:spPr>
      </p:sp>
      <p:cxnSp>
        <p:nvCxnSpPr>
          <p:cNvPr id="72" name="Google Shape;72;p12"/>
          <p:cNvCxnSpPr>
            <a:stCxn id="63" idx="7"/>
            <a:endCxn id="70" idx="3"/>
          </p:cNvCxnSpPr>
          <p:nvPr/>
        </p:nvCxnSpPr>
        <p:spPr>
          <a:xfrm flipH="1" rot="10800000">
            <a:off x="1843877" y="1722133"/>
            <a:ext cx="453000" cy="391800"/>
          </a:xfrm>
          <a:prstGeom prst="straightConnector1">
            <a:avLst/>
          </a:prstGeom>
          <a:noFill/>
          <a:ln cap="flat" cmpd="sng" w="9525">
            <a:solidFill>
              <a:schemeClr val="lt2"/>
            </a:solidFill>
            <a:prstDash val="solid"/>
            <a:round/>
            <a:headEnd len="med" w="med" type="none"/>
            <a:tailEnd len="med" w="med" type="triangle"/>
          </a:ln>
        </p:spPr>
      </p:cxnSp>
      <p:sp>
        <p:nvSpPr>
          <p:cNvPr id="73" name="Google Shape;73;p12"/>
          <p:cNvSpPr txBox="1"/>
          <p:nvPr/>
        </p:nvSpPr>
        <p:spPr>
          <a:xfrm>
            <a:off x="3486175" y="1407675"/>
            <a:ext cx="2459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chemeClr val="dk1"/>
                </a:solidFill>
                <a:latin typeface="Avenir"/>
                <a:ea typeface="Avenir"/>
                <a:cs typeface="Avenir"/>
                <a:sym typeface="Avenir"/>
              </a:rPr>
              <a:t>2-level Quantum emitter</a:t>
            </a:r>
            <a:endParaRPr b="1" sz="1600">
              <a:solidFill>
                <a:schemeClr val="dk1"/>
              </a:solidFill>
              <a:latin typeface="Avenir"/>
              <a:ea typeface="Avenir"/>
              <a:cs typeface="Avenir"/>
              <a:sym typeface="Avenir"/>
            </a:endParaRPr>
          </a:p>
        </p:txBody>
      </p:sp>
      <p:sp>
        <p:nvSpPr>
          <p:cNvPr id="74" name="Google Shape;74;p12"/>
          <p:cNvSpPr/>
          <p:nvPr/>
        </p:nvSpPr>
        <p:spPr>
          <a:xfrm>
            <a:off x="369200" y="1407676"/>
            <a:ext cx="5261000" cy="3579265"/>
          </a:xfrm>
          <a:custGeom>
            <a:rect b="b" l="l" r="r" t="t"/>
            <a:pathLst>
              <a:path extrusionOk="0" h="127968" w="210440">
                <a:moveTo>
                  <a:pt x="141408" y="25439"/>
                </a:moveTo>
                <a:cubicBezTo>
                  <a:pt x="135339" y="26855"/>
                  <a:pt x="110456" y="28069"/>
                  <a:pt x="104994" y="33936"/>
                </a:cubicBezTo>
                <a:cubicBezTo>
                  <a:pt x="99532" y="39803"/>
                  <a:pt x="100746" y="57200"/>
                  <a:pt x="108636" y="60639"/>
                </a:cubicBezTo>
                <a:cubicBezTo>
                  <a:pt x="116526" y="64078"/>
                  <a:pt x="145151" y="51131"/>
                  <a:pt x="152333" y="54570"/>
                </a:cubicBezTo>
                <a:cubicBezTo>
                  <a:pt x="159515" y="58009"/>
                  <a:pt x="158200" y="72980"/>
                  <a:pt x="151726" y="81274"/>
                </a:cubicBezTo>
                <a:cubicBezTo>
                  <a:pt x="145252" y="89568"/>
                  <a:pt x="114199" y="98368"/>
                  <a:pt x="113491" y="104336"/>
                </a:cubicBezTo>
                <a:cubicBezTo>
                  <a:pt x="112783" y="110304"/>
                  <a:pt x="136957" y="122442"/>
                  <a:pt x="147477" y="117081"/>
                </a:cubicBezTo>
                <a:cubicBezTo>
                  <a:pt x="157997" y="111720"/>
                  <a:pt x="174788" y="85724"/>
                  <a:pt x="176609" y="72170"/>
                </a:cubicBezTo>
                <a:cubicBezTo>
                  <a:pt x="178430" y="58616"/>
                  <a:pt x="155368" y="42331"/>
                  <a:pt x="158402" y="35756"/>
                </a:cubicBezTo>
                <a:cubicBezTo>
                  <a:pt x="161437" y="29181"/>
                  <a:pt x="186825" y="38083"/>
                  <a:pt x="194816" y="32722"/>
                </a:cubicBezTo>
                <a:cubicBezTo>
                  <a:pt x="202807" y="27361"/>
                  <a:pt x="217575" y="8850"/>
                  <a:pt x="206347" y="3590"/>
                </a:cubicBezTo>
                <a:cubicBezTo>
                  <a:pt x="195119" y="-1670"/>
                  <a:pt x="149400" y="253"/>
                  <a:pt x="127450" y="1163"/>
                </a:cubicBezTo>
                <a:cubicBezTo>
                  <a:pt x="105500" y="2074"/>
                  <a:pt x="83449" y="4198"/>
                  <a:pt x="74649" y="9053"/>
                </a:cubicBezTo>
                <a:cubicBezTo>
                  <a:pt x="65849" y="13908"/>
                  <a:pt x="68985" y="18662"/>
                  <a:pt x="74649" y="30294"/>
                </a:cubicBezTo>
                <a:cubicBezTo>
                  <a:pt x="80314" y="41926"/>
                  <a:pt x="108231" y="62662"/>
                  <a:pt x="108636" y="78846"/>
                </a:cubicBezTo>
                <a:cubicBezTo>
                  <a:pt x="109041" y="95030"/>
                  <a:pt x="93666" y="123758"/>
                  <a:pt x="77077" y="127399"/>
                </a:cubicBezTo>
                <a:cubicBezTo>
                  <a:pt x="60488" y="131041"/>
                  <a:pt x="19218" y="112833"/>
                  <a:pt x="9103" y="100695"/>
                </a:cubicBezTo>
                <a:cubicBezTo>
                  <a:pt x="-1012" y="88557"/>
                  <a:pt x="13351" y="67315"/>
                  <a:pt x="16386" y="54570"/>
                </a:cubicBezTo>
                <a:cubicBezTo>
                  <a:pt x="19421" y="41825"/>
                  <a:pt x="30042" y="29485"/>
                  <a:pt x="27311" y="24225"/>
                </a:cubicBezTo>
                <a:cubicBezTo>
                  <a:pt x="24580" y="18965"/>
                  <a:pt x="4552" y="23213"/>
                  <a:pt x="0" y="23011"/>
                </a:cubicBezTo>
              </a:path>
            </a:pathLst>
          </a:custGeom>
          <a:noFill/>
          <a:ln cap="flat" cmpd="sng" w="9525">
            <a:solidFill>
              <a:srgbClr val="674EA7"/>
            </a:solidFill>
            <a:prstDash val="dot"/>
            <a:round/>
            <a:headEnd len="med" w="med" type="none"/>
            <a:tailEnd len="med" w="med" type="none"/>
          </a:ln>
        </p:spPr>
      </p:sp>
      <p:cxnSp>
        <p:nvCxnSpPr>
          <p:cNvPr id="75" name="Google Shape;75;p12"/>
          <p:cNvCxnSpPr>
            <a:stCxn id="61" idx="3"/>
          </p:cNvCxnSpPr>
          <p:nvPr/>
        </p:nvCxnSpPr>
        <p:spPr>
          <a:xfrm flipH="1" rot="10800000">
            <a:off x="5808675" y="1862321"/>
            <a:ext cx="918000" cy="144300"/>
          </a:xfrm>
          <a:prstGeom prst="straightConnector1">
            <a:avLst/>
          </a:prstGeom>
          <a:noFill/>
          <a:ln cap="flat" cmpd="sng" w="9525">
            <a:solidFill>
              <a:schemeClr val="lt2"/>
            </a:solidFill>
            <a:prstDash val="solid"/>
            <a:round/>
            <a:headEnd len="med" w="med" type="none"/>
            <a:tailEnd len="med" w="med" type="triangle"/>
          </a:ln>
        </p:spPr>
      </p:cxnSp>
      <p:cxnSp>
        <p:nvCxnSpPr>
          <p:cNvPr id="76" name="Google Shape;76;p12"/>
          <p:cNvCxnSpPr>
            <a:stCxn id="73" idx="3"/>
            <a:endCxn id="77" idx="1"/>
          </p:cNvCxnSpPr>
          <p:nvPr/>
        </p:nvCxnSpPr>
        <p:spPr>
          <a:xfrm>
            <a:off x="5945275" y="1623225"/>
            <a:ext cx="860400" cy="88500"/>
          </a:xfrm>
          <a:prstGeom prst="straightConnector1">
            <a:avLst/>
          </a:prstGeom>
          <a:noFill/>
          <a:ln cap="flat" cmpd="sng" w="9525">
            <a:solidFill>
              <a:schemeClr val="lt2"/>
            </a:solidFill>
            <a:prstDash val="solid"/>
            <a:round/>
            <a:headEnd len="med" w="med" type="none"/>
            <a:tailEnd len="med" w="med" type="triangle"/>
          </a:ln>
        </p:spPr>
      </p:cxnSp>
      <p:sp>
        <p:nvSpPr>
          <p:cNvPr id="77" name="Google Shape;77;p12"/>
          <p:cNvSpPr txBox="1"/>
          <p:nvPr/>
        </p:nvSpPr>
        <p:spPr>
          <a:xfrm>
            <a:off x="6805625" y="1085200"/>
            <a:ext cx="2139600" cy="125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Avenir"/>
                <a:ea typeface="Avenir"/>
                <a:cs typeface="Avenir"/>
                <a:sym typeface="Avenir"/>
              </a:rPr>
              <a:t>Optical properties!</a:t>
            </a:r>
            <a:endParaRPr b="1" sz="1600">
              <a:solidFill>
                <a:schemeClr val="dk1"/>
              </a:solidFill>
              <a:latin typeface="Avenir"/>
              <a:ea typeface="Avenir"/>
              <a:cs typeface="Avenir"/>
              <a:sym typeface="Avenir"/>
            </a:endParaRPr>
          </a:p>
          <a:p>
            <a:pPr indent="0" lvl="0" marL="0" rtl="0" algn="ctr">
              <a:lnSpc>
                <a:spcPct val="100000"/>
              </a:lnSpc>
              <a:spcBef>
                <a:spcPts val="1200"/>
              </a:spcBef>
              <a:spcAft>
                <a:spcPts val="1200"/>
              </a:spcAft>
              <a:buNone/>
            </a:pPr>
            <a:r>
              <a:rPr b="1" lang="en" sz="1600">
                <a:solidFill>
                  <a:schemeClr val="dk1"/>
                </a:solidFill>
                <a:latin typeface="Avenir"/>
                <a:ea typeface="Avenir"/>
                <a:cs typeface="Avenir"/>
                <a:sym typeface="Avenir"/>
              </a:rPr>
              <a:t>Spontaneous photon emission!</a:t>
            </a:r>
            <a:r>
              <a:rPr b="1" lang="en" sz="2500">
                <a:solidFill>
                  <a:schemeClr val="dk1"/>
                </a:solidFill>
                <a:latin typeface="Avenir"/>
                <a:ea typeface="Avenir"/>
                <a:cs typeface="Avenir"/>
                <a:sym typeface="Avenir"/>
              </a:rPr>
              <a:t> </a:t>
            </a:r>
            <a:endParaRPr b="1" sz="2300">
              <a:solidFill>
                <a:schemeClr val="dk1"/>
              </a:solidFill>
              <a:latin typeface="Avenir"/>
              <a:ea typeface="Avenir"/>
              <a:cs typeface="Avenir"/>
              <a:sym typeface="Avenir"/>
            </a:endParaRPr>
          </a:p>
        </p:txBody>
      </p:sp>
      <p:cxnSp>
        <p:nvCxnSpPr>
          <p:cNvPr id="78" name="Google Shape;78;p12"/>
          <p:cNvCxnSpPr/>
          <p:nvPr/>
        </p:nvCxnSpPr>
        <p:spPr>
          <a:xfrm>
            <a:off x="4708475" y="2203775"/>
            <a:ext cx="1153200" cy="394500"/>
          </a:xfrm>
          <a:prstGeom prst="straightConnector1">
            <a:avLst/>
          </a:prstGeom>
          <a:noFill/>
          <a:ln cap="flat" cmpd="sng" w="9525">
            <a:solidFill>
              <a:schemeClr val="lt2"/>
            </a:solidFill>
            <a:prstDash val="solid"/>
            <a:round/>
            <a:headEnd len="med" w="med" type="none"/>
            <a:tailEnd len="med" w="med" type="triangle"/>
          </a:ln>
        </p:spPr>
      </p:cxnSp>
      <p:sp>
        <p:nvSpPr>
          <p:cNvPr id="79" name="Google Shape;79;p12"/>
          <p:cNvSpPr txBox="1"/>
          <p:nvPr/>
        </p:nvSpPr>
        <p:spPr>
          <a:xfrm>
            <a:off x="3338713" y="3759375"/>
            <a:ext cx="3000000" cy="1098900"/>
          </a:xfrm>
          <a:prstGeom prst="rect">
            <a:avLst/>
          </a:prstGeom>
          <a:solidFill>
            <a:srgbClr val="FFF2CC"/>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latin typeface="Avenir"/>
                <a:ea typeface="Avenir"/>
                <a:cs typeface="Avenir"/>
                <a:sym typeface="Avenir"/>
              </a:rPr>
              <a:t>multiple 2-level systems with differing polarization or wavelength</a:t>
            </a:r>
            <a:endParaRPr>
              <a:latin typeface="Avenir"/>
              <a:ea typeface="Avenir"/>
              <a:cs typeface="Avenir"/>
              <a:sym typeface="Avenir"/>
            </a:endParaRPr>
          </a:p>
        </p:txBody>
      </p:sp>
      <p:cxnSp>
        <p:nvCxnSpPr>
          <p:cNvPr id="80" name="Google Shape;80;p12"/>
          <p:cNvCxnSpPr>
            <a:stCxn id="63" idx="6"/>
          </p:cNvCxnSpPr>
          <p:nvPr/>
        </p:nvCxnSpPr>
        <p:spPr>
          <a:xfrm>
            <a:off x="1901650" y="2248000"/>
            <a:ext cx="1744800" cy="1418700"/>
          </a:xfrm>
          <a:prstGeom prst="straightConnector1">
            <a:avLst/>
          </a:prstGeom>
          <a:noFill/>
          <a:ln cap="flat" cmpd="sng" w="9525">
            <a:solidFill>
              <a:schemeClr val="lt2"/>
            </a:solidFill>
            <a:prstDash val="solid"/>
            <a:round/>
            <a:headEnd len="med" w="med" type="none"/>
            <a:tailEnd len="med" w="med" type="triangle"/>
          </a:ln>
        </p:spPr>
      </p:cxnSp>
      <p:cxnSp>
        <p:nvCxnSpPr>
          <p:cNvPr id="81" name="Google Shape;81;p12"/>
          <p:cNvCxnSpPr/>
          <p:nvPr/>
        </p:nvCxnSpPr>
        <p:spPr>
          <a:xfrm>
            <a:off x="2259705" y="1270601"/>
            <a:ext cx="1028700" cy="0"/>
          </a:xfrm>
          <a:prstGeom prst="straightConnector1">
            <a:avLst/>
          </a:prstGeom>
          <a:noFill/>
          <a:ln cap="flat" cmpd="sng" w="9525">
            <a:solidFill>
              <a:schemeClr val="lt2"/>
            </a:solidFill>
            <a:prstDash val="solid"/>
            <a:round/>
            <a:headEnd len="med" w="med" type="none"/>
            <a:tailEnd len="med" w="med" type="none"/>
          </a:ln>
        </p:spPr>
      </p:cxnSp>
      <p:cxnSp>
        <p:nvCxnSpPr>
          <p:cNvPr id="82" name="Google Shape;82;p12"/>
          <p:cNvCxnSpPr/>
          <p:nvPr/>
        </p:nvCxnSpPr>
        <p:spPr>
          <a:xfrm>
            <a:off x="2259705" y="1641326"/>
            <a:ext cx="10287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p:nvPr/>
        </p:nvSpPr>
        <p:spPr>
          <a:xfrm>
            <a:off x="1497950" y="1851538"/>
            <a:ext cx="911400" cy="8649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3"/>
          <p:cNvSpPr/>
          <p:nvPr/>
        </p:nvSpPr>
        <p:spPr>
          <a:xfrm>
            <a:off x="1909350" y="3162900"/>
            <a:ext cx="911400" cy="864900"/>
          </a:xfrm>
          <a:prstGeom prst="ellipse">
            <a:avLst/>
          </a:prstGeom>
          <a:solidFill>
            <a:schemeClr val="dk2"/>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3"/>
          <p:cNvSpPr/>
          <p:nvPr/>
        </p:nvSpPr>
        <p:spPr>
          <a:xfrm rot="-1261376">
            <a:off x="888516" y="1333871"/>
            <a:ext cx="2456085" cy="3144097"/>
          </a:xfrm>
          <a:prstGeom prst="ellipse">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3"/>
          <p:cNvSpPr txBox="1"/>
          <p:nvPr/>
        </p:nvSpPr>
        <p:spPr>
          <a:xfrm>
            <a:off x="1690988" y="1885663"/>
            <a:ext cx="5253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Avenir"/>
                <a:ea typeface="Avenir"/>
                <a:cs typeface="Avenir"/>
                <a:sym typeface="Avenir"/>
              </a:rPr>
              <a:t>e-</a:t>
            </a:r>
            <a:endParaRPr sz="2700">
              <a:latin typeface="Avenir"/>
              <a:ea typeface="Avenir"/>
              <a:cs typeface="Avenir"/>
              <a:sym typeface="Avenir"/>
            </a:endParaRPr>
          </a:p>
        </p:txBody>
      </p:sp>
      <p:pic>
        <p:nvPicPr>
          <p:cNvPr id="91" name="Google Shape;91;p13"/>
          <p:cNvPicPr preferRelativeResize="0"/>
          <p:nvPr/>
        </p:nvPicPr>
        <p:blipFill>
          <a:blip r:embed="rId3">
            <a:alphaModFix/>
          </a:blip>
          <a:stretch>
            <a:fillRect/>
          </a:stretch>
        </p:blipFill>
        <p:spPr>
          <a:xfrm>
            <a:off x="4888999" y="1718512"/>
            <a:ext cx="4042900" cy="2374824"/>
          </a:xfrm>
          <a:prstGeom prst="rect">
            <a:avLst/>
          </a:prstGeom>
          <a:noFill/>
          <a:ln>
            <a:noFill/>
          </a:ln>
        </p:spPr>
      </p:pic>
      <p:sp>
        <p:nvSpPr>
          <p:cNvPr id="92" name="Google Shape;92;p13"/>
          <p:cNvSpPr txBox="1"/>
          <p:nvPr>
            <p:ph type="title"/>
          </p:nvPr>
        </p:nvSpPr>
        <p:spPr>
          <a:xfrm>
            <a:off x="311700" y="549925"/>
            <a:ext cx="8520600" cy="466500"/>
          </a:xfrm>
          <a:prstGeom prst="rect">
            <a:avLst/>
          </a:prstGeom>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1200"/>
              </a:spcAft>
              <a:buNone/>
            </a:pPr>
            <a:r>
              <a:rPr lang="en" sz="2100">
                <a:latin typeface="Avenir"/>
                <a:ea typeface="Avenir"/>
                <a:cs typeface="Avenir"/>
                <a:sym typeface="Avenir"/>
              </a:rPr>
              <a:t>Why can a nanoscale quantum emitter can have emitting behavior?</a:t>
            </a:r>
            <a:endParaRPr sz="2160">
              <a:latin typeface="Avenir"/>
              <a:ea typeface="Avenir"/>
              <a:cs typeface="Avenir"/>
              <a:sym typeface="Avenir"/>
            </a:endParaRPr>
          </a:p>
        </p:txBody>
      </p:sp>
      <p:cxnSp>
        <p:nvCxnSpPr>
          <p:cNvPr id="93" name="Google Shape;93;p13"/>
          <p:cNvCxnSpPr/>
          <p:nvPr/>
        </p:nvCxnSpPr>
        <p:spPr>
          <a:xfrm>
            <a:off x="3603125" y="2846350"/>
            <a:ext cx="984600" cy="0"/>
          </a:xfrm>
          <a:prstGeom prst="straightConnector1">
            <a:avLst/>
          </a:prstGeom>
          <a:noFill/>
          <a:ln cap="flat" cmpd="sng" w="9525">
            <a:solidFill>
              <a:schemeClr val="lt2"/>
            </a:solidFill>
            <a:prstDash val="solid"/>
            <a:round/>
            <a:headEnd len="med" w="med" type="none"/>
            <a:tailEnd len="med" w="med" type="triangle"/>
          </a:ln>
        </p:spPr>
      </p:cxnSp>
      <p:cxnSp>
        <p:nvCxnSpPr>
          <p:cNvPr id="94" name="Google Shape;94;p13"/>
          <p:cNvCxnSpPr/>
          <p:nvPr/>
        </p:nvCxnSpPr>
        <p:spPr>
          <a:xfrm rot="10800000">
            <a:off x="3683425" y="3368725"/>
            <a:ext cx="904200" cy="0"/>
          </a:xfrm>
          <a:prstGeom prst="straightConnector1">
            <a:avLst/>
          </a:prstGeom>
          <a:noFill/>
          <a:ln cap="flat" cmpd="sng" w="9525">
            <a:solidFill>
              <a:schemeClr val="lt2"/>
            </a:solidFill>
            <a:prstDash val="solid"/>
            <a:round/>
            <a:headEnd len="med" w="med" type="none"/>
            <a:tailEnd len="med" w="med" type="triangle"/>
          </a:ln>
        </p:spPr>
      </p:cxnSp>
      <p:sp>
        <p:nvSpPr>
          <p:cNvPr id="95" name="Google Shape;95;p13"/>
          <p:cNvSpPr txBox="1"/>
          <p:nvPr/>
        </p:nvSpPr>
        <p:spPr>
          <a:xfrm>
            <a:off x="2820750" y="4252750"/>
            <a:ext cx="1848300" cy="6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venir"/>
                <a:ea typeface="Avenir"/>
                <a:cs typeface="Avenir"/>
                <a:sym typeface="Avenir"/>
              </a:rPr>
              <a:t>e</a:t>
            </a:r>
            <a:r>
              <a:rPr lang="en" sz="2400">
                <a:solidFill>
                  <a:schemeClr val="dk1"/>
                </a:solidFill>
                <a:latin typeface="Avenir"/>
                <a:ea typeface="Avenir"/>
                <a:cs typeface="Avenir"/>
                <a:sym typeface="Avenir"/>
              </a:rPr>
              <a:t>xciton  </a:t>
            </a:r>
            <a:endParaRPr sz="2400">
              <a:solidFill>
                <a:schemeClr val="dk1"/>
              </a:solidFill>
              <a:latin typeface="Avenir"/>
              <a:ea typeface="Avenir"/>
              <a:cs typeface="Avenir"/>
              <a:sym typeface="Avenir"/>
            </a:endParaRPr>
          </a:p>
        </p:txBody>
      </p:sp>
      <p:sp>
        <p:nvSpPr>
          <p:cNvPr id="96" name="Google Shape;96;p13"/>
          <p:cNvSpPr txBox="1"/>
          <p:nvPr/>
        </p:nvSpPr>
        <p:spPr>
          <a:xfrm>
            <a:off x="5250650" y="4252750"/>
            <a:ext cx="1848300" cy="6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venir"/>
                <a:ea typeface="Avenir"/>
                <a:cs typeface="Avenir"/>
                <a:sym typeface="Avenir"/>
              </a:rPr>
              <a:t>plasmon</a:t>
            </a:r>
            <a:endParaRPr sz="2400">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4"/>
          <p:cNvPicPr preferRelativeResize="0"/>
          <p:nvPr/>
        </p:nvPicPr>
        <p:blipFill rotWithShape="1">
          <a:blip r:embed="rId3">
            <a:alphaModFix/>
          </a:blip>
          <a:srcRect b="22867" l="0" r="55128" t="19094"/>
          <a:stretch/>
        </p:blipFill>
        <p:spPr>
          <a:xfrm>
            <a:off x="2580150" y="1237438"/>
            <a:ext cx="3646474" cy="3201525"/>
          </a:xfrm>
          <a:prstGeom prst="rect">
            <a:avLst/>
          </a:prstGeom>
          <a:noFill/>
          <a:ln>
            <a:noFill/>
          </a:ln>
        </p:spPr>
      </p:pic>
      <p:sp>
        <p:nvSpPr>
          <p:cNvPr id="102" name="Google Shape;102;p14"/>
          <p:cNvSpPr txBox="1"/>
          <p:nvPr>
            <p:ph idx="1" type="body"/>
          </p:nvPr>
        </p:nvSpPr>
        <p:spPr>
          <a:xfrm>
            <a:off x="607525" y="1609325"/>
            <a:ext cx="2286300" cy="780300"/>
          </a:xfrm>
          <a:prstGeom prst="rect">
            <a:avLst/>
          </a:prstGeom>
        </p:spPr>
        <p:txBody>
          <a:bodyPr anchorCtr="0" anchor="t" bIns="45700" lIns="91425" spcFirstLastPara="1" rIns="91425" wrap="square" tIns="45700">
            <a:normAutofit fontScale="55000"/>
          </a:bodyPr>
          <a:lstStyle/>
          <a:p>
            <a:pPr indent="0" lvl="0" marL="0" rtl="0" algn="ctr">
              <a:spcBef>
                <a:spcPts val="640"/>
              </a:spcBef>
              <a:spcAft>
                <a:spcPts val="0"/>
              </a:spcAft>
              <a:buNone/>
            </a:pPr>
            <a:r>
              <a:rPr lang="en">
                <a:solidFill>
                  <a:schemeClr val="dk1"/>
                </a:solidFill>
                <a:latin typeface="Avenir"/>
                <a:ea typeface="Avenir"/>
                <a:cs typeface="Avenir"/>
                <a:sym typeface="Avenir"/>
              </a:rPr>
              <a:t>coupled resonantly</a:t>
            </a:r>
            <a:endParaRPr>
              <a:solidFill>
                <a:schemeClr val="dk1"/>
              </a:solidFill>
              <a:latin typeface="Avenir"/>
              <a:ea typeface="Avenir"/>
              <a:cs typeface="Avenir"/>
              <a:sym typeface="Avenir"/>
            </a:endParaRPr>
          </a:p>
          <a:p>
            <a:pPr indent="0" lvl="0" marL="0" rtl="0" algn="ctr">
              <a:spcBef>
                <a:spcPts val="640"/>
              </a:spcBef>
              <a:spcAft>
                <a:spcPts val="0"/>
              </a:spcAft>
              <a:buNone/>
            </a:pPr>
            <a:r>
              <a:rPr lang="en">
                <a:solidFill>
                  <a:schemeClr val="dk1"/>
                </a:solidFill>
                <a:latin typeface="Avenir"/>
                <a:ea typeface="Avenir"/>
                <a:cs typeface="Avenir"/>
                <a:sym typeface="Avenir"/>
              </a:rPr>
              <a:t>exchange  photons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p:txBody>
      </p:sp>
      <p:cxnSp>
        <p:nvCxnSpPr>
          <p:cNvPr id="103" name="Google Shape;103;p14"/>
          <p:cNvCxnSpPr/>
          <p:nvPr/>
        </p:nvCxnSpPr>
        <p:spPr>
          <a:xfrm rot="10800000">
            <a:off x="3341800" y="2243075"/>
            <a:ext cx="1760100" cy="520800"/>
          </a:xfrm>
          <a:prstGeom prst="straightConnector1">
            <a:avLst/>
          </a:prstGeom>
          <a:noFill/>
          <a:ln cap="flat" cmpd="sng" w="9525">
            <a:solidFill>
              <a:schemeClr val="lt2"/>
            </a:solidFill>
            <a:prstDash val="solid"/>
            <a:round/>
            <a:headEnd len="med" w="med" type="none"/>
            <a:tailEnd len="med" w="med" type="triangle"/>
          </a:ln>
        </p:spPr>
      </p:cxnSp>
      <p:cxnSp>
        <p:nvCxnSpPr>
          <p:cNvPr id="104" name="Google Shape;104;p14"/>
          <p:cNvCxnSpPr/>
          <p:nvPr/>
        </p:nvCxnSpPr>
        <p:spPr>
          <a:xfrm rot="10800000">
            <a:off x="3003575" y="2389625"/>
            <a:ext cx="151800" cy="227700"/>
          </a:xfrm>
          <a:prstGeom prst="straightConnector1">
            <a:avLst/>
          </a:prstGeom>
          <a:noFill/>
          <a:ln cap="flat" cmpd="sng" w="9525">
            <a:solidFill>
              <a:schemeClr val="lt2"/>
            </a:solidFill>
            <a:prstDash val="solid"/>
            <a:round/>
            <a:headEnd len="med" w="med" type="none"/>
            <a:tailEnd len="med" w="med" type="triangle"/>
          </a:ln>
        </p:spPr>
      </p:cxnSp>
      <p:sp>
        <p:nvSpPr>
          <p:cNvPr id="105" name="Google Shape;105;p14"/>
          <p:cNvSpPr/>
          <p:nvPr/>
        </p:nvSpPr>
        <p:spPr>
          <a:xfrm>
            <a:off x="460975" y="1609325"/>
            <a:ext cx="2579400" cy="780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4"/>
          <p:cNvSpPr txBox="1"/>
          <p:nvPr/>
        </p:nvSpPr>
        <p:spPr>
          <a:xfrm>
            <a:off x="6659125" y="2571738"/>
            <a:ext cx="23787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nir"/>
                <a:ea typeface="Avenir"/>
                <a:cs typeface="Avenir"/>
                <a:sym typeface="Avenir"/>
              </a:rPr>
              <a:t>contains plasmonic resonances</a:t>
            </a:r>
            <a:endParaRPr>
              <a:solidFill>
                <a:schemeClr val="dk1"/>
              </a:solidFill>
            </a:endParaRPr>
          </a:p>
        </p:txBody>
      </p:sp>
      <p:cxnSp>
        <p:nvCxnSpPr>
          <p:cNvPr id="107" name="Google Shape;107;p14"/>
          <p:cNvCxnSpPr/>
          <p:nvPr/>
        </p:nvCxnSpPr>
        <p:spPr>
          <a:xfrm>
            <a:off x="6049075" y="2931000"/>
            <a:ext cx="509700" cy="61800"/>
          </a:xfrm>
          <a:prstGeom prst="straightConnector1">
            <a:avLst/>
          </a:prstGeom>
          <a:noFill/>
          <a:ln cap="flat" cmpd="sng" w="9525">
            <a:solidFill>
              <a:schemeClr val="lt2"/>
            </a:solidFill>
            <a:prstDash val="solid"/>
            <a:round/>
            <a:headEnd len="med" w="med" type="none"/>
            <a:tailEnd len="med" w="med" type="triangle"/>
          </a:ln>
        </p:spPr>
      </p:cxnSp>
      <p:sp>
        <p:nvSpPr>
          <p:cNvPr id="108" name="Google Shape;108;p14"/>
          <p:cNvSpPr/>
          <p:nvPr/>
        </p:nvSpPr>
        <p:spPr>
          <a:xfrm>
            <a:off x="6608875" y="2546838"/>
            <a:ext cx="2479200" cy="780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4"/>
          <p:cNvSpPr txBox="1"/>
          <p:nvPr/>
        </p:nvSpPr>
        <p:spPr>
          <a:xfrm>
            <a:off x="6049075" y="1144700"/>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nir"/>
                <a:ea typeface="Avenir"/>
                <a:cs typeface="Avenir"/>
                <a:sym typeface="Avenir"/>
              </a:rPr>
              <a:t>enhanced photon emissions </a:t>
            </a:r>
            <a:r>
              <a:rPr lang="en" sz="1800">
                <a:solidFill>
                  <a:schemeClr val="dk1"/>
                </a:solidFill>
                <a:latin typeface="Avenir"/>
                <a:ea typeface="Avenir"/>
                <a:cs typeface="Avenir"/>
                <a:sym typeface="Avenir"/>
              </a:rPr>
              <a:t>into free space</a:t>
            </a:r>
            <a:endParaRPr>
              <a:solidFill>
                <a:schemeClr val="dk1"/>
              </a:solidFill>
            </a:endParaRPr>
          </a:p>
        </p:txBody>
      </p:sp>
      <p:sp>
        <p:nvSpPr>
          <p:cNvPr id="110" name="Google Shape;110;p14"/>
          <p:cNvSpPr txBox="1"/>
          <p:nvPr/>
        </p:nvSpPr>
        <p:spPr>
          <a:xfrm>
            <a:off x="144150" y="3814875"/>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nir"/>
                <a:ea typeface="Avenir"/>
                <a:cs typeface="Avenir"/>
                <a:sym typeface="Avenir"/>
              </a:rPr>
              <a:t>emits into the plasmonic cavity </a:t>
            </a:r>
            <a:endParaRPr>
              <a:solidFill>
                <a:schemeClr val="dk1"/>
              </a:solidFill>
            </a:endParaRPr>
          </a:p>
        </p:txBody>
      </p:sp>
      <p:sp>
        <p:nvSpPr>
          <p:cNvPr id="111" name="Google Shape;111;p14"/>
          <p:cNvSpPr/>
          <p:nvPr/>
        </p:nvSpPr>
        <p:spPr>
          <a:xfrm>
            <a:off x="6049075" y="1057688"/>
            <a:ext cx="3000000" cy="954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2" name="Google Shape;112;p14"/>
          <p:cNvCxnSpPr/>
          <p:nvPr/>
        </p:nvCxnSpPr>
        <p:spPr>
          <a:xfrm flipH="1" rot="10800000">
            <a:off x="5735740" y="1924992"/>
            <a:ext cx="660000" cy="809100"/>
          </a:xfrm>
          <a:prstGeom prst="straightConnector1">
            <a:avLst/>
          </a:prstGeom>
          <a:noFill/>
          <a:ln cap="flat" cmpd="sng" w="9525">
            <a:solidFill>
              <a:schemeClr val="lt2"/>
            </a:solidFill>
            <a:prstDash val="solid"/>
            <a:round/>
            <a:headEnd len="med" w="med" type="none"/>
            <a:tailEnd len="med" w="med" type="triangle"/>
          </a:ln>
        </p:spPr>
      </p:cxnSp>
      <p:sp>
        <p:nvSpPr>
          <p:cNvPr id="113" name="Google Shape;113;p14"/>
          <p:cNvSpPr/>
          <p:nvPr/>
        </p:nvSpPr>
        <p:spPr>
          <a:xfrm>
            <a:off x="144150" y="3727875"/>
            <a:ext cx="3000000" cy="8799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4" name="Google Shape;114;p14"/>
          <p:cNvCxnSpPr/>
          <p:nvPr/>
        </p:nvCxnSpPr>
        <p:spPr>
          <a:xfrm flipH="1">
            <a:off x="2260175" y="3269400"/>
            <a:ext cx="339900" cy="355200"/>
          </a:xfrm>
          <a:prstGeom prst="straightConnector1">
            <a:avLst/>
          </a:prstGeom>
          <a:noFill/>
          <a:ln cap="flat" cmpd="sng" w="9525">
            <a:solidFill>
              <a:schemeClr val="lt2"/>
            </a:solidFill>
            <a:prstDash val="solid"/>
            <a:round/>
            <a:headEnd len="med" w="med" type="none"/>
            <a:tailEnd len="med" w="med" type="triangle"/>
          </a:ln>
        </p:spPr>
      </p:cxnSp>
      <p:sp>
        <p:nvSpPr>
          <p:cNvPr id="115" name="Google Shape;115;p14"/>
          <p:cNvSpPr txBox="1"/>
          <p:nvPr/>
        </p:nvSpPr>
        <p:spPr>
          <a:xfrm>
            <a:off x="5735750" y="3949000"/>
            <a:ext cx="3000000" cy="647700"/>
          </a:xfrm>
          <a:prstGeom prst="rect">
            <a:avLst/>
          </a:prstGeom>
          <a:noFill/>
          <a:ln>
            <a:noFill/>
          </a:ln>
        </p:spPr>
        <p:txBody>
          <a:bodyPr anchorCtr="0" anchor="t" bIns="91425" lIns="91425" spcFirstLastPara="1" rIns="91425" wrap="square" tIns="91425">
            <a:spAutoFit/>
          </a:bodyPr>
          <a:lstStyle/>
          <a:p>
            <a:pPr indent="0" lvl="0" marL="0" rtl="0" algn="ctr">
              <a:spcBef>
                <a:spcPts val="1232"/>
              </a:spcBef>
              <a:spcAft>
                <a:spcPts val="0"/>
              </a:spcAft>
              <a:buNone/>
            </a:pPr>
            <a:r>
              <a:rPr lang="en" sz="1504">
                <a:solidFill>
                  <a:schemeClr val="dk1"/>
                </a:solidFill>
                <a:latin typeface="Avenir"/>
                <a:ea typeface="Avenir"/>
                <a:cs typeface="Avenir"/>
                <a:sym typeface="Avenir"/>
              </a:rPr>
              <a:t>focuses the emission fields into a mode volume</a:t>
            </a:r>
            <a:endParaRPr>
              <a:latin typeface="Avenir"/>
              <a:ea typeface="Avenir"/>
              <a:cs typeface="Avenir"/>
              <a:sym typeface="Avenir"/>
            </a:endParaRPr>
          </a:p>
        </p:txBody>
      </p:sp>
      <p:sp>
        <p:nvSpPr>
          <p:cNvPr id="116" name="Google Shape;116;p14"/>
          <p:cNvSpPr/>
          <p:nvPr/>
        </p:nvSpPr>
        <p:spPr>
          <a:xfrm>
            <a:off x="5735750" y="3727875"/>
            <a:ext cx="3000000" cy="954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7" name="Google Shape;117;p14"/>
          <p:cNvCxnSpPr/>
          <p:nvPr/>
        </p:nvCxnSpPr>
        <p:spPr>
          <a:xfrm>
            <a:off x="5797375" y="3114925"/>
            <a:ext cx="339900" cy="478800"/>
          </a:xfrm>
          <a:prstGeom prst="straightConnector1">
            <a:avLst/>
          </a:prstGeom>
          <a:noFill/>
          <a:ln cap="flat" cmpd="sng" w="9525">
            <a:solidFill>
              <a:schemeClr val="lt2"/>
            </a:solidFill>
            <a:prstDash val="solid"/>
            <a:round/>
            <a:headEnd len="med" w="med" type="none"/>
            <a:tailEnd len="med" w="med" type="triangle"/>
          </a:ln>
        </p:spPr>
      </p:cxnSp>
      <p:sp>
        <p:nvSpPr>
          <p:cNvPr id="118" name="Google Shape;118;p14"/>
          <p:cNvSpPr txBox="1"/>
          <p:nvPr>
            <p:ph type="title"/>
          </p:nvPr>
        </p:nvSpPr>
        <p:spPr>
          <a:xfrm>
            <a:off x="311700" y="500775"/>
            <a:ext cx="8520600" cy="431100"/>
          </a:xfrm>
          <a:prstGeom prst="rect">
            <a:avLst/>
          </a:prstGeom>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640"/>
              </a:spcBef>
              <a:spcAft>
                <a:spcPts val="0"/>
              </a:spcAft>
              <a:buNone/>
            </a:pPr>
            <a:r>
              <a:rPr lang="en" sz="2160">
                <a:latin typeface="Avenir"/>
                <a:ea typeface="Avenir"/>
                <a:cs typeface="Avenir"/>
                <a:sym typeface="Avenir"/>
              </a:rPr>
              <a:t>What is the interplay between quantum emitters and cavities?</a:t>
            </a:r>
            <a:endParaRPr sz="2160">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5"/>
          <p:cNvSpPr txBox="1"/>
          <p:nvPr>
            <p:ph idx="1" type="body"/>
          </p:nvPr>
        </p:nvSpPr>
        <p:spPr>
          <a:xfrm>
            <a:off x="104600" y="2106425"/>
            <a:ext cx="4344900" cy="2110500"/>
          </a:xfrm>
          <a:prstGeom prst="rect">
            <a:avLst/>
          </a:prstGeom>
        </p:spPr>
        <p:txBody>
          <a:bodyPr anchorCtr="0" anchor="t" bIns="45700" lIns="91425" spcFirstLastPara="1" rIns="91425" wrap="square" tIns="45700">
            <a:noAutofit/>
          </a:bodyPr>
          <a:lstStyle/>
          <a:p>
            <a:pPr indent="-378777" lvl="0" marL="457200" rtl="0" algn="l">
              <a:lnSpc>
                <a:spcPct val="140000"/>
              </a:lnSpc>
              <a:spcBef>
                <a:spcPts val="640"/>
              </a:spcBef>
              <a:spcAft>
                <a:spcPts val="0"/>
              </a:spcAft>
              <a:buClr>
                <a:schemeClr val="dk1"/>
              </a:buClr>
              <a:buSzPts val="2365"/>
              <a:buFont typeface="Avenir"/>
              <a:buChar char="•"/>
            </a:pPr>
            <a:r>
              <a:rPr lang="en" sz="2365">
                <a:solidFill>
                  <a:schemeClr val="dk1"/>
                </a:solidFill>
                <a:latin typeface="Avenir"/>
                <a:ea typeface="Avenir"/>
                <a:cs typeface="Avenir"/>
                <a:sym typeface="Avenir"/>
              </a:rPr>
              <a:t>s</a:t>
            </a:r>
            <a:r>
              <a:rPr lang="en" sz="2365">
                <a:solidFill>
                  <a:schemeClr val="dk1"/>
                </a:solidFill>
                <a:latin typeface="Avenir"/>
                <a:ea typeface="Avenir"/>
                <a:cs typeface="Avenir"/>
                <a:sym typeface="Avenir"/>
              </a:rPr>
              <a:t>horten the lifetime of exciton emission via plasmonic nanostructures (nanocubes)</a:t>
            </a:r>
            <a:endParaRPr sz="2365">
              <a:solidFill>
                <a:schemeClr val="dk1"/>
              </a:solidFill>
              <a:highlight>
                <a:schemeClr val="lt1"/>
              </a:highlight>
              <a:latin typeface="Avenir"/>
              <a:ea typeface="Avenir"/>
              <a:cs typeface="Avenir"/>
              <a:sym typeface="Avenir"/>
            </a:endParaRPr>
          </a:p>
          <a:p>
            <a:pPr indent="0" lvl="0" marL="0" rtl="0" algn="ctr">
              <a:lnSpc>
                <a:spcPct val="90000"/>
              </a:lnSpc>
              <a:spcBef>
                <a:spcPts val="640"/>
              </a:spcBef>
              <a:spcAft>
                <a:spcPts val="0"/>
              </a:spcAft>
              <a:buSzPts val="523"/>
              <a:buNone/>
            </a:pPr>
            <a:r>
              <a:t/>
            </a:r>
            <a:endParaRPr sz="720"/>
          </a:p>
        </p:txBody>
      </p:sp>
      <p:pic>
        <p:nvPicPr>
          <p:cNvPr id="124" name="Google Shape;124;p15"/>
          <p:cNvPicPr preferRelativeResize="0"/>
          <p:nvPr/>
        </p:nvPicPr>
        <p:blipFill>
          <a:blip r:embed="rId3">
            <a:alphaModFix/>
          </a:blip>
          <a:stretch>
            <a:fillRect/>
          </a:stretch>
        </p:blipFill>
        <p:spPr>
          <a:xfrm>
            <a:off x="4648350" y="730625"/>
            <a:ext cx="4073925" cy="4073925"/>
          </a:xfrm>
          <a:prstGeom prst="rect">
            <a:avLst/>
          </a:prstGeom>
          <a:noFill/>
          <a:ln>
            <a:noFill/>
          </a:ln>
        </p:spPr>
      </p:pic>
      <p:sp>
        <p:nvSpPr>
          <p:cNvPr id="125" name="Google Shape;125;p15"/>
          <p:cNvSpPr txBox="1"/>
          <p:nvPr/>
        </p:nvSpPr>
        <p:spPr>
          <a:xfrm>
            <a:off x="5995900" y="1675325"/>
            <a:ext cx="2459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chemeClr val="lt1"/>
                </a:solidFill>
                <a:latin typeface="Avenir"/>
                <a:ea typeface="Avenir"/>
                <a:cs typeface="Avenir"/>
                <a:sym typeface="Avenir"/>
              </a:rPr>
              <a:t>AFM - nanocubes exist!</a:t>
            </a:r>
            <a:endParaRPr b="1" sz="1600">
              <a:solidFill>
                <a:schemeClr val="lt1"/>
              </a:solidFill>
              <a:latin typeface="Avenir"/>
              <a:ea typeface="Avenir"/>
              <a:cs typeface="Avenir"/>
              <a:sym typeface="Avenir"/>
            </a:endParaRPr>
          </a:p>
        </p:txBody>
      </p:sp>
      <p:cxnSp>
        <p:nvCxnSpPr>
          <p:cNvPr id="126" name="Google Shape;126;p15"/>
          <p:cNvCxnSpPr/>
          <p:nvPr/>
        </p:nvCxnSpPr>
        <p:spPr>
          <a:xfrm flipH="1">
            <a:off x="6714875" y="2106425"/>
            <a:ext cx="27600" cy="661800"/>
          </a:xfrm>
          <a:prstGeom prst="straightConnector1">
            <a:avLst/>
          </a:prstGeom>
          <a:noFill/>
          <a:ln cap="flat" cmpd="sng" w="9525">
            <a:solidFill>
              <a:schemeClr val="lt1"/>
            </a:solidFill>
            <a:prstDash val="solid"/>
            <a:round/>
            <a:headEnd len="med" w="med" type="none"/>
            <a:tailEnd len="med" w="med" type="triangle"/>
          </a:ln>
        </p:spPr>
      </p:cxnSp>
      <p:sp>
        <p:nvSpPr>
          <p:cNvPr id="127" name="Google Shape;127;p15"/>
          <p:cNvSpPr txBox="1"/>
          <p:nvPr/>
        </p:nvSpPr>
        <p:spPr>
          <a:xfrm>
            <a:off x="5063350" y="3515450"/>
            <a:ext cx="33015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600">
                <a:solidFill>
                  <a:schemeClr val="lt1"/>
                </a:solidFill>
                <a:latin typeface="Avenir"/>
                <a:ea typeface="Avenir"/>
                <a:cs typeface="Avenir"/>
                <a:sym typeface="Avenir"/>
              </a:rPr>
              <a:t>Nanocubes have plasmonic resonances</a:t>
            </a:r>
            <a:endParaRPr b="1" sz="1600">
              <a:solidFill>
                <a:schemeClr val="lt1"/>
              </a:solidFill>
              <a:latin typeface="Avenir"/>
              <a:ea typeface="Avenir"/>
              <a:cs typeface="Avenir"/>
              <a:sym typeface="Avenir"/>
            </a:endParaRPr>
          </a:p>
        </p:txBody>
      </p:sp>
      <p:sp>
        <p:nvSpPr>
          <p:cNvPr id="128" name="Google Shape;128;p15"/>
          <p:cNvSpPr txBox="1"/>
          <p:nvPr/>
        </p:nvSpPr>
        <p:spPr>
          <a:xfrm>
            <a:off x="488900" y="736700"/>
            <a:ext cx="3576300" cy="8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venir"/>
                <a:ea typeface="Avenir"/>
                <a:cs typeface="Avenir"/>
                <a:sym typeface="Avenir"/>
              </a:rPr>
              <a:t>Nanocube</a:t>
            </a:r>
            <a:endParaRPr sz="3600">
              <a:latin typeface="Avenir"/>
              <a:ea typeface="Avenir"/>
              <a:cs typeface="Avenir"/>
              <a:sym typeface="Aveni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3">
            <a:alphaModFix/>
          </a:blip>
          <a:srcRect b="54707" l="0" r="45373" t="6260"/>
          <a:stretch/>
        </p:blipFill>
        <p:spPr>
          <a:xfrm>
            <a:off x="267875" y="1897060"/>
            <a:ext cx="5585549" cy="2904865"/>
          </a:xfrm>
          <a:prstGeom prst="rect">
            <a:avLst/>
          </a:prstGeom>
          <a:noFill/>
          <a:ln>
            <a:noFill/>
          </a:ln>
        </p:spPr>
      </p:pic>
      <p:sp>
        <p:nvSpPr>
          <p:cNvPr id="134" name="Google Shape;134;p16"/>
          <p:cNvSpPr txBox="1"/>
          <p:nvPr/>
        </p:nvSpPr>
        <p:spPr>
          <a:xfrm>
            <a:off x="232200" y="756800"/>
            <a:ext cx="8679600" cy="6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venir"/>
                <a:ea typeface="Avenir"/>
                <a:cs typeface="Avenir"/>
                <a:sym typeface="Avenir"/>
              </a:rPr>
              <a:t>TMD - Transition Metal D</a:t>
            </a:r>
            <a:r>
              <a:rPr lang="en" sz="3000">
                <a:latin typeface="Avenir"/>
                <a:ea typeface="Avenir"/>
                <a:cs typeface="Avenir"/>
                <a:sym typeface="Avenir"/>
              </a:rPr>
              <a:t>ichalcogenide</a:t>
            </a:r>
            <a:endParaRPr sz="3000">
              <a:latin typeface="Avenir"/>
              <a:ea typeface="Avenir"/>
              <a:cs typeface="Avenir"/>
              <a:sym typeface="Avenir"/>
            </a:endParaRPr>
          </a:p>
        </p:txBody>
      </p:sp>
      <p:sp>
        <p:nvSpPr>
          <p:cNvPr id="135" name="Google Shape;135;p16"/>
          <p:cNvSpPr txBox="1"/>
          <p:nvPr/>
        </p:nvSpPr>
        <p:spPr>
          <a:xfrm>
            <a:off x="5853425" y="2786050"/>
            <a:ext cx="2873100" cy="6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venir"/>
                <a:ea typeface="Avenir"/>
                <a:cs typeface="Avenir"/>
                <a:sym typeface="Avenir"/>
              </a:rPr>
              <a:t>Exciton resonances! </a:t>
            </a:r>
            <a:endParaRPr sz="240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7"/>
          <p:cNvSpPr txBox="1"/>
          <p:nvPr>
            <p:ph idx="1" type="body"/>
          </p:nvPr>
        </p:nvSpPr>
        <p:spPr>
          <a:xfrm>
            <a:off x="311700" y="1252500"/>
            <a:ext cx="8520600" cy="2638500"/>
          </a:xfrm>
          <a:prstGeom prst="rect">
            <a:avLst/>
          </a:prstGeom>
        </p:spPr>
        <p:txBody>
          <a:bodyPr anchorCtr="0" anchor="t" bIns="45700" lIns="91425" spcFirstLastPara="1" rIns="91425" wrap="square" tIns="45700">
            <a:noAutofit/>
          </a:bodyPr>
          <a:lstStyle/>
          <a:p>
            <a:pPr indent="0" lvl="0" marL="0" rtl="0" algn="ctr">
              <a:spcBef>
                <a:spcPts val="640"/>
              </a:spcBef>
              <a:spcAft>
                <a:spcPts val="0"/>
              </a:spcAft>
              <a:buNone/>
            </a:pPr>
            <a:r>
              <a:rPr b="1" lang="en" sz="5100">
                <a:solidFill>
                  <a:schemeClr val="dk1"/>
                </a:solidFill>
                <a:highlight>
                  <a:schemeClr val="lt1"/>
                </a:highlight>
                <a:latin typeface="Avenir"/>
                <a:ea typeface="Avenir"/>
                <a:cs typeface="Avenir"/>
                <a:sym typeface="Avenir"/>
              </a:rPr>
              <a:t>What are the effects of weak coupling between plasmonic nanocavities and excitons?</a:t>
            </a:r>
            <a:endParaRPr sz="5965">
              <a:solidFill>
                <a:schemeClr val="dk1"/>
              </a:solidFill>
              <a:highlight>
                <a:schemeClr val="lt1"/>
              </a:highlight>
              <a:latin typeface="Avenir"/>
              <a:ea typeface="Avenir"/>
              <a:cs typeface="Avenir"/>
              <a:sym typeface="Avenir"/>
            </a:endParaRPr>
          </a:p>
          <a:p>
            <a:pPr indent="0" lvl="0" marL="0" rtl="0" algn="ctr">
              <a:lnSpc>
                <a:spcPct val="90000"/>
              </a:lnSpc>
              <a:spcBef>
                <a:spcPts val="640"/>
              </a:spcBef>
              <a:spcAft>
                <a:spcPts val="0"/>
              </a:spcAft>
              <a:buSzPts val="523"/>
              <a:buNone/>
            </a:pPr>
            <a:r>
              <a:t/>
            </a:r>
            <a:endParaRPr sz="152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nvSpPr>
        <p:spPr>
          <a:xfrm>
            <a:off x="461400" y="878550"/>
            <a:ext cx="8221200" cy="338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640"/>
              </a:spcBef>
              <a:spcAft>
                <a:spcPts val="0"/>
              </a:spcAft>
              <a:buNone/>
            </a:pPr>
            <a:r>
              <a:rPr lang="en" sz="5200">
                <a:solidFill>
                  <a:schemeClr val="dk1"/>
                </a:solidFill>
                <a:highlight>
                  <a:schemeClr val="lt1"/>
                </a:highlight>
                <a:latin typeface="Avenir"/>
                <a:ea typeface="Avenir"/>
                <a:cs typeface="Avenir"/>
                <a:sym typeface="Avenir"/>
              </a:rPr>
              <a:t>How does </a:t>
            </a:r>
            <a:r>
              <a:rPr lang="en" sz="5200">
                <a:solidFill>
                  <a:schemeClr val="dk1"/>
                </a:solidFill>
                <a:highlight>
                  <a:schemeClr val="lt1"/>
                </a:highlight>
                <a:latin typeface="Avenir"/>
                <a:ea typeface="Avenir"/>
                <a:cs typeface="Avenir"/>
                <a:sym typeface="Avenir"/>
              </a:rPr>
              <a:t>plasmon-exciton coupling effect emission enhancement?</a:t>
            </a:r>
            <a:endParaRPr sz="3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